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416" r:id="rId3"/>
    <p:sldId id="417" r:id="rId4"/>
    <p:sldId id="258" r:id="rId5"/>
    <p:sldId id="264" r:id="rId6"/>
    <p:sldId id="265" r:id="rId7"/>
    <p:sldId id="266" r:id="rId8"/>
    <p:sldId id="262"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420" r:id="rId22"/>
    <p:sldId id="434" r:id="rId23"/>
    <p:sldId id="422" r:id="rId24"/>
    <p:sldId id="423" r:id="rId25"/>
    <p:sldId id="419" r:id="rId26"/>
    <p:sldId id="425" r:id="rId27"/>
    <p:sldId id="426" r:id="rId28"/>
    <p:sldId id="428" r:id="rId29"/>
    <p:sldId id="427" r:id="rId30"/>
    <p:sldId id="430" r:id="rId31"/>
    <p:sldId id="432" r:id="rId32"/>
    <p:sldId id="433" r:id="rId33"/>
    <p:sldId id="421" r:id="rId34"/>
    <p:sldId id="418" r:id="rId35"/>
    <p:sldId id="43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B280F0-E68D-40D0-BE67-7F5B3BB152B6}" v="3" dt="2024-07-11T17:24:18.1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5" d="100"/>
          <a:sy n="145" d="100"/>
        </p:scale>
        <p:origin x="126"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A764D3-2A75-4DC1-A024-A1F870D64A7E}" type="datetimeFigureOut">
              <a:rPr lang="en-CA" smtClean="0"/>
              <a:t>2024-07-11</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F2E8AE-EC00-4F9A-9565-C973B1BC5D3D}" type="slidenum">
              <a:rPr lang="en-CA" smtClean="0"/>
              <a:t>‹#›</a:t>
            </a:fld>
            <a:endParaRPr lang="en-CA"/>
          </a:p>
        </p:txBody>
      </p:sp>
    </p:spTree>
    <p:extLst>
      <p:ext uri="{BB962C8B-B14F-4D97-AF65-F5344CB8AC3E}">
        <p14:creationId xmlns:p14="http://schemas.microsoft.com/office/powerpoint/2010/main" val="1143797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FF2E8AE-EC00-4F9A-9565-C973B1BC5D3D}" type="slidenum">
              <a:rPr lang="en-CA" smtClean="0"/>
              <a:t>17</a:t>
            </a:fld>
            <a:endParaRPr lang="en-CA"/>
          </a:p>
        </p:txBody>
      </p:sp>
    </p:spTree>
    <p:extLst>
      <p:ext uri="{BB962C8B-B14F-4D97-AF65-F5344CB8AC3E}">
        <p14:creationId xmlns:p14="http://schemas.microsoft.com/office/powerpoint/2010/main" val="4131607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FF2E8AE-EC00-4F9A-9565-C973B1BC5D3D}" type="slidenum">
              <a:rPr lang="en-CA" smtClean="0"/>
              <a:t>26</a:t>
            </a:fld>
            <a:endParaRPr lang="en-CA"/>
          </a:p>
        </p:txBody>
      </p:sp>
    </p:spTree>
    <p:extLst>
      <p:ext uri="{BB962C8B-B14F-4D97-AF65-F5344CB8AC3E}">
        <p14:creationId xmlns:p14="http://schemas.microsoft.com/office/powerpoint/2010/main" val="1308655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FF2E8AE-EC00-4F9A-9565-C973B1BC5D3D}" type="slidenum">
              <a:rPr lang="en-CA" smtClean="0"/>
              <a:t>27</a:t>
            </a:fld>
            <a:endParaRPr lang="en-CA"/>
          </a:p>
        </p:txBody>
      </p:sp>
    </p:spTree>
    <p:extLst>
      <p:ext uri="{BB962C8B-B14F-4D97-AF65-F5344CB8AC3E}">
        <p14:creationId xmlns:p14="http://schemas.microsoft.com/office/powerpoint/2010/main" val="3505011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FF2E8AE-EC00-4F9A-9565-C973B1BC5D3D}" type="slidenum">
              <a:rPr lang="en-CA" smtClean="0"/>
              <a:t>28</a:t>
            </a:fld>
            <a:endParaRPr lang="en-CA"/>
          </a:p>
        </p:txBody>
      </p:sp>
    </p:spTree>
    <p:extLst>
      <p:ext uri="{BB962C8B-B14F-4D97-AF65-F5344CB8AC3E}">
        <p14:creationId xmlns:p14="http://schemas.microsoft.com/office/powerpoint/2010/main" val="1709836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FF2E8AE-EC00-4F9A-9565-C973B1BC5D3D}" type="slidenum">
              <a:rPr lang="en-CA" smtClean="0"/>
              <a:t>29</a:t>
            </a:fld>
            <a:endParaRPr lang="en-CA"/>
          </a:p>
        </p:txBody>
      </p:sp>
    </p:spTree>
    <p:extLst>
      <p:ext uri="{BB962C8B-B14F-4D97-AF65-F5344CB8AC3E}">
        <p14:creationId xmlns:p14="http://schemas.microsoft.com/office/powerpoint/2010/main" val="3987872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FF2E8AE-EC00-4F9A-9565-C973B1BC5D3D}" type="slidenum">
              <a:rPr lang="en-CA" smtClean="0"/>
              <a:t>30</a:t>
            </a:fld>
            <a:endParaRPr lang="en-CA"/>
          </a:p>
        </p:txBody>
      </p:sp>
    </p:spTree>
    <p:extLst>
      <p:ext uri="{BB962C8B-B14F-4D97-AF65-F5344CB8AC3E}">
        <p14:creationId xmlns:p14="http://schemas.microsoft.com/office/powerpoint/2010/main" val="2975305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FF2E8AE-EC00-4F9A-9565-C973B1BC5D3D}" type="slidenum">
              <a:rPr lang="en-CA" smtClean="0"/>
              <a:t>31</a:t>
            </a:fld>
            <a:endParaRPr lang="en-CA"/>
          </a:p>
        </p:txBody>
      </p:sp>
    </p:spTree>
    <p:extLst>
      <p:ext uri="{BB962C8B-B14F-4D97-AF65-F5344CB8AC3E}">
        <p14:creationId xmlns:p14="http://schemas.microsoft.com/office/powerpoint/2010/main" val="18854713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FF2E8AE-EC00-4F9A-9565-C973B1BC5D3D}" type="slidenum">
              <a:rPr lang="en-CA" smtClean="0"/>
              <a:t>32</a:t>
            </a:fld>
            <a:endParaRPr lang="en-CA"/>
          </a:p>
        </p:txBody>
      </p:sp>
    </p:spTree>
    <p:extLst>
      <p:ext uri="{BB962C8B-B14F-4D97-AF65-F5344CB8AC3E}">
        <p14:creationId xmlns:p14="http://schemas.microsoft.com/office/powerpoint/2010/main" val="4204163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FF2E8AE-EC00-4F9A-9565-C973B1BC5D3D}" type="slidenum">
              <a:rPr lang="en-CA" smtClean="0"/>
              <a:t>33</a:t>
            </a:fld>
            <a:endParaRPr lang="en-CA"/>
          </a:p>
        </p:txBody>
      </p:sp>
    </p:spTree>
    <p:extLst>
      <p:ext uri="{BB962C8B-B14F-4D97-AF65-F5344CB8AC3E}">
        <p14:creationId xmlns:p14="http://schemas.microsoft.com/office/powerpoint/2010/main" val="17606567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FF2E8AE-EC00-4F9A-9565-C973B1BC5D3D}" type="slidenum">
              <a:rPr lang="en-CA" smtClean="0"/>
              <a:t>34</a:t>
            </a:fld>
            <a:endParaRPr lang="en-CA"/>
          </a:p>
        </p:txBody>
      </p:sp>
    </p:spTree>
    <p:extLst>
      <p:ext uri="{BB962C8B-B14F-4D97-AF65-F5344CB8AC3E}">
        <p14:creationId xmlns:p14="http://schemas.microsoft.com/office/powerpoint/2010/main" val="6374672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FF2E8AE-EC00-4F9A-9565-C973B1BC5D3D}" type="slidenum">
              <a:rPr lang="en-CA" smtClean="0"/>
              <a:t>35</a:t>
            </a:fld>
            <a:endParaRPr lang="en-CA"/>
          </a:p>
        </p:txBody>
      </p:sp>
    </p:spTree>
    <p:extLst>
      <p:ext uri="{BB962C8B-B14F-4D97-AF65-F5344CB8AC3E}">
        <p14:creationId xmlns:p14="http://schemas.microsoft.com/office/powerpoint/2010/main" val="3296403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FF2E8AE-EC00-4F9A-9565-C973B1BC5D3D}" type="slidenum">
              <a:rPr lang="en-CA" smtClean="0"/>
              <a:t>18</a:t>
            </a:fld>
            <a:endParaRPr lang="en-CA"/>
          </a:p>
        </p:txBody>
      </p:sp>
    </p:spTree>
    <p:extLst>
      <p:ext uri="{BB962C8B-B14F-4D97-AF65-F5344CB8AC3E}">
        <p14:creationId xmlns:p14="http://schemas.microsoft.com/office/powerpoint/2010/main" val="263549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FF2E8AE-EC00-4F9A-9565-C973B1BC5D3D}" type="slidenum">
              <a:rPr lang="en-CA" smtClean="0"/>
              <a:t>19</a:t>
            </a:fld>
            <a:endParaRPr lang="en-CA"/>
          </a:p>
        </p:txBody>
      </p:sp>
    </p:spTree>
    <p:extLst>
      <p:ext uri="{BB962C8B-B14F-4D97-AF65-F5344CB8AC3E}">
        <p14:creationId xmlns:p14="http://schemas.microsoft.com/office/powerpoint/2010/main" val="1253469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FF2E8AE-EC00-4F9A-9565-C973B1BC5D3D}" type="slidenum">
              <a:rPr lang="en-CA" smtClean="0"/>
              <a:t>20</a:t>
            </a:fld>
            <a:endParaRPr lang="en-CA"/>
          </a:p>
        </p:txBody>
      </p:sp>
    </p:spTree>
    <p:extLst>
      <p:ext uri="{BB962C8B-B14F-4D97-AF65-F5344CB8AC3E}">
        <p14:creationId xmlns:p14="http://schemas.microsoft.com/office/powerpoint/2010/main" val="2711131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FF2E8AE-EC00-4F9A-9565-C973B1BC5D3D}" type="slidenum">
              <a:rPr lang="en-CA" smtClean="0"/>
              <a:t>21</a:t>
            </a:fld>
            <a:endParaRPr lang="en-CA"/>
          </a:p>
        </p:txBody>
      </p:sp>
    </p:spTree>
    <p:extLst>
      <p:ext uri="{BB962C8B-B14F-4D97-AF65-F5344CB8AC3E}">
        <p14:creationId xmlns:p14="http://schemas.microsoft.com/office/powerpoint/2010/main" val="4170717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FF2E8AE-EC00-4F9A-9565-C973B1BC5D3D}" type="slidenum">
              <a:rPr lang="en-CA" smtClean="0"/>
              <a:t>22</a:t>
            </a:fld>
            <a:endParaRPr lang="en-CA"/>
          </a:p>
        </p:txBody>
      </p:sp>
    </p:spTree>
    <p:extLst>
      <p:ext uri="{BB962C8B-B14F-4D97-AF65-F5344CB8AC3E}">
        <p14:creationId xmlns:p14="http://schemas.microsoft.com/office/powerpoint/2010/main" val="3479196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FF2E8AE-EC00-4F9A-9565-C973B1BC5D3D}" type="slidenum">
              <a:rPr lang="en-CA" smtClean="0"/>
              <a:t>23</a:t>
            </a:fld>
            <a:endParaRPr lang="en-CA"/>
          </a:p>
        </p:txBody>
      </p:sp>
    </p:spTree>
    <p:extLst>
      <p:ext uri="{BB962C8B-B14F-4D97-AF65-F5344CB8AC3E}">
        <p14:creationId xmlns:p14="http://schemas.microsoft.com/office/powerpoint/2010/main" val="129264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FF2E8AE-EC00-4F9A-9565-C973B1BC5D3D}" type="slidenum">
              <a:rPr lang="en-CA" smtClean="0"/>
              <a:t>24</a:t>
            </a:fld>
            <a:endParaRPr lang="en-CA"/>
          </a:p>
        </p:txBody>
      </p:sp>
    </p:spTree>
    <p:extLst>
      <p:ext uri="{BB962C8B-B14F-4D97-AF65-F5344CB8AC3E}">
        <p14:creationId xmlns:p14="http://schemas.microsoft.com/office/powerpoint/2010/main" val="3136565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FF2E8AE-EC00-4F9A-9565-C973B1BC5D3D}" type="slidenum">
              <a:rPr lang="en-CA" smtClean="0"/>
              <a:t>25</a:t>
            </a:fld>
            <a:endParaRPr lang="en-CA"/>
          </a:p>
        </p:txBody>
      </p:sp>
    </p:spTree>
    <p:extLst>
      <p:ext uri="{BB962C8B-B14F-4D97-AF65-F5344CB8AC3E}">
        <p14:creationId xmlns:p14="http://schemas.microsoft.com/office/powerpoint/2010/main" val="4120827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95E80-47E6-48FB-1907-8B9270BDB6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00D494CB-E432-A8CE-E76E-E3A31FBD3D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3F3C34D0-98D5-4F23-D453-4274FE1279ED}"/>
              </a:ext>
            </a:extLst>
          </p:cNvPr>
          <p:cNvSpPr>
            <a:spLocks noGrp="1"/>
          </p:cNvSpPr>
          <p:nvPr>
            <p:ph type="dt" sz="half" idx="10"/>
          </p:nvPr>
        </p:nvSpPr>
        <p:spPr/>
        <p:txBody>
          <a:bodyPr/>
          <a:lstStyle/>
          <a:p>
            <a:fld id="{37D189B2-95BF-4B5B-A6AA-4C8203CEF870}" type="datetimeFigureOut">
              <a:rPr lang="en-CA" smtClean="0"/>
              <a:t>2024-07-11</a:t>
            </a:fld>
            <a:endParaRPr lang="en-CA"/>
          </a:p>
        </p:txBody>
      </p:sp>
      <p:sp>
        <p:nvSpPr>
          <p:cNvPr id="5" name="Footer Placeholder 4">
            <a:extLst>
              <a:ext uri="{FF2B5EF4-FFF2-40B4-BE49-F238E27FC236}">
                <a16:creationId xmlns:a16="http://schemas.microsoft.com/office/drawing/2014/main" id="{94C50C3D-3B3D-9E0E-BCE8-A6C71525AAD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378CAEF-6686-F5BC-415E-15B7724DEC0B}"/>
              </a:ext>
            </a:extLst>
          </p:cNvPr>
          <p:cNvSpPr>
            <a:spLocks noGrp="1"/>
          </p:cNvSpPr>
          <p:nvPr>
            <p:ph type="sldNum" sz="quarter" idx="12"/>
          </p:nvPr>
        </p:nvSpPr>
        <p:spPr/>
        <p:txBody>
          <a:bodyPr/>
          <a:lstStyle/>
          <a:p>
            <a:fld id="{37B04AC2-FABF-41D9-A7D2-FA2DA2BD1AF3}" type="slidenum">
              <a:rPr lang="en-CA" smtClean="0"/>
              <a:t>‹#›</a:t>
            </a:fld>
            <a:endParaRPr lang="en-CA"/>
          </a:p>
        </p:txBody>
      </p:sp>
    </p:spTree>
    <p:extLst>
      <p:ext uri="{BB962C8B-B14F-4D97-AF65-F5344CB8AC3E}">
        <p14:creationId xmlns:p14="http://schemas.microsoft.com/office/powerpoint/2010/main" val="1545173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37E45-DF5B-BF6C-10A7-ACC59433B244}"/>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BAA4AEB8-D007-0E1F-6A30-65F61B4E4F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690FFB8-1073-6D39-33F1-0454DD7BBB6F}"/>
              </a:ext>
            </a:extLst>
          </p:cNvPr>
          <p:cNvSpPr>
            <a:spLocks noGrp="1"/>
          </p:cNvSpPr>
          <p:nvPr>
            <p:ph type="dt" sz="half" idx="10"/>
          </p:nvPr>
        </p:nvSpPr>
        <p:spPr/>
        <p:txBody>
          <a:bodyPr/>
          <a:lstStyle/>
          <a:p>
            <a:fld id="{37D189B2-95BF-4B5B-A6AA-4C8203CEF870}" type="datetimeFigureOut">
              <a:rPr lang="en-CA" smtClean="0"/>
              <a:t>2024-07-11</a:t>
            </a:fld>
            <a:endParaRPr lang="en-CA"/>
          </a:p>
        </p:txBody>
      </p:sp>
      <p:sp>
        <p:nvSpPr>
          <p:cNvPr id="5" name="Footer Placeholder 4">
            <a:extLst>
              <a:ext uri="{FF2B5EF4-FFF2-40B4-BE49-F238E27FC236}">
                <a16:creationId xmlns:a16="http://schemas.microsoft.com/office/drawing/2014/main" id="{ABA7F012-06AB-2737-7837-30AEF31BF43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5AA9086-F80C-EBD0-8EE8-F26B33A7589B}"/>
              </a:ext>
            </a:extLst>
          </p:cNvPr>
          <p:cNvSpPr>
            <a:spLocks noGrp="1"/>
          </p:cNvSpPr>
          <p:nvPr>
            <p:ph type="sldNum" sz="quarter" idx="12"/>
          </p:nvPr>
        </p:nvSpPr>
        <p:spPr/>
        <p:txBody>
          <a:bodyPr/>
          <a:lstStyle/>
          <a:p>
            <a:fld id="{37B04AC2-FABF-41D9-A7D2-FA2DA2BD1AF3}" type="slidenum">
              <a:rPr lang="en-CA" smtClean="0"/>
              <a:t>‹#›</a:t>
            </a:fld>
            <a:endParaRPr lang="en-CA"/>
          </a:p>
        </p:txBody>
      </p:sp>
    </p:spTree>
    <p:extLst>
      <p:ext uri="{BB962C8B-B14F-4D97-AF65-F5344CB8AC3E}">
        <p14:creationId xmlns:p14="http://schemas.microsoft.com/office/powerpoint/2010/main" val="1565991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D3337F-8EB1-86A2-4D26-3EC6196098D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25B1889C-34F9-21CF-B952-0A4B26AA40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D5A4BB3-852F-2659-5F96-930A1EE288EC}"/>
              </a:ext>
            </a:extLst>
          </p:cNvPr>
          <p:cNvSpPr>
            <a:spLocks noGrp="1"/>
          </p:cNvSpPr>
          <p:nvPr>
            <p:ph type="dt" sz="half" idx="10"/>
          </p:nvPr>
        </p:nvSpPr>
        <p:spPr/>
        <p:txBody>
          <a:bodyPr/>
          <a:lstStyle/>
          <a:p>
            <a:fld id="{37D189B2-95BF-4B5B-A6AA-4C8203CEF870}" type="datetimeFigureOut">
              <a:rPr lang="en-CA" smtClean="0"/>
              <a:t>2024-07-11</a:t>
            </a:fld>
            <a:endParaRPr lang="en-CA"/>
          </a:p>
        </p:txBody>
      </p:sp>
      <p:sp>
        <p:nvSpPr>
          <p:cNvPr id="5" name="Footer Placeholder 4">
            <a:extLst>
              <a:ext uri="{FF2B5EF4-FFF2-40B4-BE49-F238E27FC236}">
                <a16:creationId xmlns:a16="http://schemas.microsoft.com/office/drawing/2014/main" id="{E1E94D0E-0E9C-D54F-CF84-D9E54AF4565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2096865-6BAB-0839-A2BB-C460D4D80963}"/>
              </a:ext>
            </a:extLst>
          </p:cNvPr>
          <p:cNvSpPr>
            <a:spLocks noGrp="1"/>
          </p:cNvSpPr>
          <p:nvPr>
            <p:ph type="sldNum" sz="quarter" idx="12"/>
          </p:nvPr>
        </p:nvSpPr>
        <p:spPr/>
        <p:txBody>
          <a:bodyPr/>
          <a:lstStyle/>
          <a:p>
            <a:fld id="{37B04AC2-FABF-41D9-A7D2-FA2DA2BD1AF3}" type="slidenum">
              <a:rPr lang="en-CA" smtClean="0"/>
              <a:t>‹#›</a:t>
            </a:fld>
            <a:endParaRPr lang="en-CA"/>
          </a:p>
        </p:txBody>
      </p:sp>
    </p:spTree>
    <p:extLst>
      <p:ext uri="{BB962C8B-B14F-4D97-AF65-F5344CB8AC3E}">
        <p14:creationId xmlns:p14="http://schemas.microsoft.com/office/powerpoint/2010/main" val="2484860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6DD68-BBAE-5026-9514-A2755BD4B1A4}"/>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5C349688-1777-2317-1A35-3A07EDA04C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3172FA1-927F-D81A-8F94-88C74786E78C}"/>
              </a:ext>
            </a:extLst>
          </p:cNvPr>
          <p:cNvSpPr>
            <a:spLocks noGrp="1"/>
          </p:cNvSpPr>
          <p:nvPr>
            <p:ph type="dt" sz="half" idx="10"/>
          </p:nvPr>
        </p:nvSpPr>
        <p:spPr/>
        <p:txBody>
          <a:bodyPr/>
          <a:lstStyle/>
          <a:p>
            <a:fld id="{37D189B2-95BF-4B5B-A6AA-4C8203CEF870}" type="datetimeFigureOut">
              <a:rPr lang="en-CA" smtClean="0"/>
              <a:t>2024-07-11</a:t>
            </a:fld>
            <a:endParaRPr lang="en-CA"/>
          </a:p>
        </p:txBody>
      </p:sp>
      <p:sp>
        <p:nvSpPr>
          <p:cNvPr id="5" name="Footer Placeholder 4">
            <a:extLst>
              <a:ext uri="{FF2B5EF4-FFF2-40B4-BE49-F238E27FC236}">
                <a16:creationId xmlns:a16="http://schemas.microsoft.com/office/drawing/2014/main" id="{52763894-59CA-6116-9217-761BACD2778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50791E6-6395-1E40-E406-903A87AD378C}"/>
              </a:ext>
            </a:extLst>
          </p:cNvPr>
          <p:cNvSpPr>
            <a:spLocks noGrp="1"/>
          </p:cNvSpPr>
          <p:nvPr>
            <p:ph type="sldNum" sz="quarter" idx="12"/>
          </p:nvPr>
        </p:nvSpPr>
        <p:spPr/>
        <p:txBody>
          <a:bodyPr/>
          <a:lstStyle/>
          <a:p>
            <a:fld id="{37B04AC2-FABF-41D9-A7D2-FA2DA2BD1AF3}" type="slidenum">
              <a:rPr lang="en-CA" smtClean="0"/>
              <a:t>‹#›</a:t>
            </a:fld>
            <a:endParaRPr lang="en-CA"/>
          </a:p>
        </p:txBody>
      </p:sp>
    </p:spTree>
    <p:extLst>
      <p:ext uri="{BB962C8B-B14F-4D97-AF65-F5344CB8AC3E}">
        <p14:creationId xmlns:p14="http://schemas.microsoft.com/office/powerpoint/2010/main" val="2607069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DD790-574B-5076-3160-FCF41546B3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9C664488-1528-1417-637E-B34E4BC929A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9CBF21-8F00-BEFC-3642-5E3C7A8BBAC6}"/>
              </a:ext>
            </a:extLst>
          </p:cNvPr>
          <p:cNvSpPr>
            <a:spLocks noGrp="1"/>
          </p:cNvSpPr>
          <p:nvPr>
            <p:ph type="dt" sz="half" idx="10"/>
          </p:nvPr>
        </p:nvSpPr>
        <p:spPr/>
        <p:txBody>
          <a:bodyPr/>
          <a:lstStyle/>
          <a:p>
            <a:fld id="{37D189B2-95BF-4B5B-A6AA-4C8203CEF870}" type="datetimeFigureOut">
              <a:rPr lang="en-CA" smtClean="0"/>
              <a:t>2024-07-11</a:t>
            </a:fld>
            <a:endParaRPr lang="en-CA"/>
          </a:p>
        </p:txBody>
      </p:sp>
      <p:sp>
        <p:nvSpPr>
          <p:cNvPr id="5" name="Footer Placeholder 4">
            <a:extLst>
              <a:ext uri="{FF2B5EF4-FFF2-40B4-BE49-F238E27FC236}">
                <a16:creationId xmlns:a16="http://schemas.microsoft.com/office/drawing/2014/main" id="{682AABE4-3A3C-3B1A-FC4A-BB022D13565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CB1E7E0-838E-BEB1-BD7C-5D35DA394287}"/>
              </a:ext>
            </a:extLst>
          </p:cNvPr>
          <p:cNvSpPr>
            <a:spLocks noGrp="1"/>
          </p:cNvSpPr>
          <p:nvPr>
            <p:ph type="sldNum" sz="quarter" idx="12"/>
          </p:nvPr>
        </p:nvSpPr>
        <p:spPr/>
        <p:txBody>
          <a:bodyPr/>
          <a:lstStyle/>
          <a:p>
            <a:fld id="{37B04AC2-FABF-41D9-A7D2-FA2DA2BD1AF3}" type="slidenum">
              <a:rPr lang="en-CA" smtClean="0"/>
              <a:t>‹#›</a:t>
            </a:fld>
            <a:endParaRPr lang="en-CA"/>
          </a:p>
        </p:txBody>
      </p:sp>
    </p:spTree>
    <p:extLst>
      <p:ext uri="{BB962C8B-B14F-4D97-AF65-F5344CB8AC3E}">
        <p14:creationId xmlns:p14="http://schemas.microsoft.com/office/powerpoint/2010/main" val="3809028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8D157-7158-401E-B734-C49A76B17A5A}"/>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680B6969-0410-64E1-A0B8-1EA6D2E874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101F60D9-1926-8D42-0027-FA344603CA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89F32048-B41E-80C9-42D8-659B1D5270BC}"/>
              </a:ext>
            </a:extLst>
          </p:cNvPr>
          <p:cNvSpPr>
            <a:spLocks noGrp="1"/>
          </p:cNvSpPr>
          <p:nvPr>
            <p:ph type="dt" sz="half" idx="10"/>
          </p:nvPr>
        </p:nvSpPr>
        <p:spPr/>
        <p:txBody>
          <a:bodyPr/>
          <a:lstStyle/>
          <a:p>
            <a:fld id="{37D189B2-95BF-4B5B-A6AA-4C8203CEF870}" type="datetimeFigureOut">
              <a:rPr lang="en-CA" smtClean="0"/>
              <a:t>2024-07-11</a:t>
            </a:fld>
            <a:endParaRPr lang="en-CA"/>
          </a:p>
        </p:txBody>
      </p:sp>
      <p:sp>
        <p:nvSpPr>
          <p:cNvPr id="6" name="Footer Placeholder 5">
            <a:extLst>
              <a:ext uri="{FF2B5EF4-FFF2-40B4-BE49-F238E27FC236}">
                <a16:creationId xmlns:a16="http://schemas.microsoft.com/office/drawing/2014/main" id="{8354F756-2919-6C4D-4D6E-AF05EA69528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9941165-E675-7655-01EC-301871FFF8FF}"/>
              </a:ext>
            </a:extLst>
          </p:cNvPr>
          <p:cNvSpPr>
            <a:spLocks noGrp="1"/>
          </p:cNvSpPr>
          <p:nvPr>
            <p:ph type="sldNum" sz="quarter" idx="12"/>
          </p:nvPr>
        </p:nvSpPr>
        <p:spPr/>
        <p:txBody>
          <a:bodyPr/>
          <a:lstStyle/>
          <a:p>
            <a:fld id="{37B04AC2-FABF-41D9-A7D2-FA2DA2BD1AF3}" type="slidenum">
              <a:rPr lang="en-CA" smtClean="0"/>
              <a:t>‹#›</a:t>
            </a:fld>
            <a:endParaRPr lang="en-CA"/>
          </a:p>
        </p:txBody>
      </p:sp>
    </p:spTree>
    <p:extLst>
      <p:ext uri="{BB962C8B-B14F-4D97-AF65-F5344CB8AC3E}">
        <p14:creationId xmlns:p14="http://schemas.microsoft.com/office/powerpoint/2010/main" val="662059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4E69D-0AAE-09AF-25FD-6A091EDA3622}"/>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8111BE8-7A6F-080F-A1C0-95EABDF6D2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A533FF-3ADF-5EC5-3D79-192112BD87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60C8DB3B-2C50-69FC-70CA-60CE1D0E55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D9CFF0-B8CB-1247-072C-1C44596E4A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05130366-4BF4-2234-AD54-0C692458AE50}"/>
              </a:ext>
            </a:extLst>
          </p:cNvPr>
          <p:cNvSpPr>
            <a:spLocks noGrp="1"/>
          </p:cNvSpPr>
          <p:nvPr>
            <p:ph type="dt" sz="half" idx="10"/>
          </p:nvPr>
        </p:nvSpPr>
        <p:spPr/>
        <p:txBody>
          <a:bodyPr/>
          <a:lstStyle/>
          <a:p>
            <a:fld id="{37D189B2-95BF-4B5B-A6AA-4C8203CEF870}" type="datetimeFigureOut">
              <a:rPr lang="en-CA" smtClean="0"/>
              <a:t>2024-07-11</a:t>
            </a:fld>
            <a:endParaRPr lang="en-CA"/>
          </a:p>
        </p:txBody>
      </p:sp>
      <p:sp>
        <p:nvSpPr>
          <p:cNvPr id="8" name="Footer Placeholder 7">
            <a:extLst>
              <a:ext uri="{FF2B5EF4-FFF2-40B4-BE49-F238E27FC236}">
                <a16:creationId xmlns:a16="http://schemas.microsoft.com/office/drawing/2014/main" id="{58B2711D-9898-A39E-8466-686252B1B5FE}"/>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0A715C1E-212F-087F-8046-1991B8ECA883}"/>
              </a:ext>
            </a:extLst>
          </p:cNvPr>
          <p:cNvSpPr>
            <a:spLocks noGrp="1"/>
          </p:cNvSpPr>
          <p:nvPr>
            <p:ph type="sldNum" sz="quarter" idx="12"/>
          </p:nvPr>
        </p:nvSpPr>
        <p:spPr/>
        <p:txBody>
          <a:bodyPr/>
          <a:lstStyle/>
          <a:p>
            <a:fld id="{37B04AC2-FABF-41D9-A7D2-FA2DA2BD1AF3}" type="slidenum">
              <a:rPr lang="en-CA" smtClean="0"/>
              <a:t>‹#›</a:t>
            </a:fld>
            <a:endParaRPr lang="en-CA"/>
          </a:p>
        </p:txBody>
      </p:sp>
    </p:spTree>
    <p:extLst>
      <p:ext uri="{BB962C8B-B14F-4D97-AF65-F5344CB8AC3E}">
        <p14:creationId xmlns:p14="http://schemas.microsoft.com/office/powerpoint/2010/main" val="851303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D7810-3C17-21AE-2C02-99BF6CD8FFAB}"/>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6B38D9D2-AAE7-C07D-B9C7-10E0A287A028}"/>
              </a:ext>
            </a:extLst>
          </p:cNvPr>
          <p:cNvSpPr>
            <a:spLocks noGrp="1"/>
          </p:cNvSpPr>
          <p:nvPr>
            <p:ph type="dt" sz="half" idx="10"/>
          </p:nvPr>
        </p:nvSpPr>
        <p:spPr/>
        <p:txBody>
          <a:bodyPr/>
          <a:lstStyle/>
          <a:p>
            <a:fld id="{37D189B2-95BF-4B5B-A6AA-4C8203CEF870}" type="datetimeFigureOut">
              <a:rPr lang="en-CA" smtClean="0"/>
              <a:t>2024-07-11</a:t>
            </a:fld>
            <a:endParaRPr lang="en-CA"/>
          </a:p>
        </p:txBody>
      </p:sp>
      <p:sp>
        <p:nvSpPr>
          <p:cNvPr id="4" name="Footer Placeholder 3">
            <a:extLst>
              <a:ext uri="{FF2B5EF4-FFF2-40B4-BE49-F238E27FC236}">
                <a16:creationId xmlns:a16="http://schemas.microsoft.com/office/drawing/2014/main" id="{A0816A96-A455-DFC6-AB58-37EF9F4CF996}"/>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2B9668C7-76A5-29B9-0D2F-44F23394A3C7}"/>
              </a:ext>
            </a:extLst>
          </p:cNvPr>
          <p:cNvSpPr>
            <a:spLocks noGrp="1"/>
          </p:cNvSpPr>
          <p:nvPr>
            <p:ph type="sldNum" sz="quarter" idx="12"/>
          </p:nvPr>
        </p:nvSpPr>
        <p:spPr/>
        <p:txBody>
          <a:bodyPr/>
          <a:lstStyle/>
          <a:p>
            <a:fld id="{37B04AC2-FABF-41D9-A7D2-FA2DA2BD1AF3}" type="slidenum">
              <a:rPr lang="en-CA" smtClean="0"/>
              <a:t>‹#›</a:t>
            </a:fld>
            <a:endParaRPr lang="en-CA"/>
          </a:p>
        </p:txBody>
      </p:sp>
    </p:spTree>
    <p:extLst>
      <p:ext uri="{BB962C8B-B14F-4D97-AF65-F5344CB8AC3E}">
        <p14:creationId xmlns:p14="http://schemas.microsoft.com/office/powerpoint/2010/main" val="2590485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0EABCB-0F0E-0AE4-57A5-BA5EF6FE79CC}"/>
              </a:ext>
            </a:extLst>
          </p:cNvPr>
          <p:cNvSpPr>
            <a:spLocks noGrp="1"/>
          </p:cNvSpPr>
          <p:nvPr>
            <p:ph type="dt" sz="half" idx="10"/>
          </p:nvPr>
        </p:nvSpPr>
        <p:spPr/>
        <p:txBody>
          <a:bodyPr/>
          <a:lstStyle/>
          <a:p>
            <a:fld id="{37D189B2-95BF-4B5B-A6AA-4C8203CEF870}" type="datetimeFigureOut">
              <a:rPr lang="en-CA" smtClean="0"/>
              <a:t>2024-07-11</a:t>
            </a:fld>
            <a:endParaRPr lang="en-CA"/>
          </a:p>
        </p:txBody>
      </p:sp>
      <p:sp>
        <p:nvSpPr>
          <p:cNvPr id="3" name="Footer Placeholder 2">
            <a:extLst>
              <a:ext uri="{FF2B5EF4-FFF2-40B4-BE49-F238E27FC236}">
                <a16:creationId xmlns:a16="http://schemas.microsoft.com/office/drawing/2014/main" id="{BD9267F7-B626-A462-A386-F4B9FB2F0132}"/>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11CE1B00-C606-B9E7-FD6A-3BFA3B161A0A}"/>
              </a:ext>
            </a:extLst>
          </p:cNvPr>
          <p:cNvSpPr>
            <a:spLocks noGrp="1"/>
          </p:cNvSpPr>
          <p:nvPr>
            <p:ph type="sldNum" sz="quarter" idx="12"/>
          </p:nvPr>
        </p:nvSpPr>
        <p:spPr/>
        <p:txBody>
          <a:bodyPr/>
          <a:lstStyle/>
          <a:p>
            <a:fld id="{37B04AC2-FABF-41D9-A7D2-FA2DA2BD1AF3}" type="slidenum">
              <a:rPr lang="en-CA" smtClean="0"/>
              <a:t>‹#›</a:t>
            </a:fld>
            <a:endParaRPr lang="en-CA"/>
          </a:p>
        </p:txBody>
      </p:sp>
    </p:spTree>
    <p:extLst>
      <p:ext uri="{BB962C8B-B14F-4D97-AF65-F5344CB8AC3E}">
        <p14:creationId xmlns:p14="http://schemas.microsoft.com/office/powerpoint/2010/main" val="815533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D6A3A-56AB-2246-E3B4-40A543FD3B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CB63E402-46EB-3B4B-4A92-183BF3E629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63D1EC16-D8A0-B573-4DAB-44070A3E81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4276A1-3AD6-5925-E791-ECCAB472618F}"/>
              </a:ext>
            </a:extLst>
          </p:cNvPr>
          <p:cNvSpPr>
            <a:spLocks noGrp="1"/>
          </p:cNvSpPr>
          <p:nvPr>
            <p:ph type="dt" sz="half" idx="10"/>
          </p:nvPr>
        </p:nvSpPr>
        <p:spPr/>
        <p:txBody>
          <a:bodyPr/>
          <a:lstStyle/>
          <a:p>
            <a:fld id="{37D189B2-95BF-4B5B-A6AA-4C8203CEF870}" type="datetimeFigureOut">
              <a:rPr lang="en-CA" smtClean="0"/>
              <a:t>2024-07-11</a:t>
            </a:fld>
            <a:endParaRPr lang="en-CA"/>
          </a:p>
        </p:txBody>
      </p:sp>
      <p:sp>
        <p:nvSpPr>
          <p:cNvPr id="6" name="Footer Placeholder 5">
            <a:extLst>
              <a:ext uri="{FF2B5EF4-FFF2-40B4-BE49-F238E27FC236}">
                <a16:creationId xmlns:a16="http://schemas.microsoft.com/office/drawing/2014/main" id="{EAD0F15A-C5C0-6010-90F7-B279F93B49D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7A96A60-293D-2E2E-04A6-884C41CAE905}"/>
              </a:ext>
            </a:extLst>
          </p:cNvPr>
          <p:cNvSpPr>
            <a:spLocks noGrp="1"/>
          </p:cNvSpPr>
          <p:nvPr>
            <p:ph type="sldNum" sz="quarter" idx="12"/>
          </p:nvPr>
        </p:nvSpPr>
        <p:spPr/>
        <p:txBody>
          <a:bodyPr/>
          <a:lstStyle/>
          <a:p>
            <a:fld id="{37B04AC2-FABF-41D9-A7D2-FA2DA2BD1AF3}" type="slidenum">
              <a:rPr lang="en-CA" smtClean="0"/>
              <a:t>‹#›</a:t>
            </a:fld>
            <a:endParaRPr lang="en-CA"/>
          </a:p>
        </p:txBody>
      </p:sp>
    </p:spTree>
    <p:extLst>
      <p:ext uri="{BB962C8B-B14F-4D97-AF65-F5344CB8AC3E}">
        <p14:creationId xmlns:p14="http://schemas.microsoft.com/office/powerpoint/2010/main" val="196085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F843A-850C-C034-6943-FE886F478B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2F549C28-B019-FCFA-D674-4E8D92937C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68FCAA46-BFAD-63C5-1C47-76F5420737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B162CB-12D6-1C65-7605-6C3E1205C9A0}"/>
              </a:ext>
            </a:extLst>
          </p:cNvPr>
          <p:cNvSpPr>
            <a:spLocks noGrp="1"/>
          </p:cNvSpPr>
          <p:nvPr>
            <p:ph type="dt" sz="half" idx="10"/>
          </p:nvPr>
        </p:nvSpPr>
        <p:spPr/>
        <p:txBody>
          <a:bodyPr/>
          <a:lstStyle/>
          <a:p>
            <a:fld id="{37D189B2-95BF-4B5B-A6AA-4C8203CEF870}" type="datetimeFigureOut">
              <a:rPr lang="en-CA" smtClean="0"/>
              <a:t>2024-07-11</a:t>
            </a:fld>
            <a:endParaRPr lang="en-CA"/>
          </a:p>
        </p:txBody>
      </p:sp>
      <p:sp>
        <p:nvSpPr>
          <p:cNvPr id="6" name="Footer Placeholder 5">
            <a:extLst>
              <a:ext uri="{FF2B5EF4-FFF2-40B4-BE49-F238E27FC236}">
                <a16:creationId xmlns:a16="http://schemas.microsoft.com/office/drawing/2014/main" id="{E8038FC5-BEB1-1441-2E19-D87AC4D7652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7C345B5-82AE-4AA1-7266-C08B59D327C0}"/>
              </a:ext>
            </a:extLst>
          </p:cNvPr>
          <p:cNvSpPr>
            <a:spLocks noGrp="1"/>
          </p:cNvSpPr>
          <p:nvPr>
            <p:ph type="sldNum" sz="quarter" idx="12"/>
          </p:nvPr>
        </p:nvSpPr>
        <p:spPr/>
        <p:txBody>
          <a:bodyPr/>
          <a:lstStyle/>
          <a:p>
            <a:fld id="{37B04AC2-FABF-41D9-A7D2-FA2DA2BD1AF3}" type="slidenum">
              <a:rPr lang="en-CA" smtClean="0"/>
              <a:t>‹#›</a:t>
            </a:fld>
            <a:endParaRPr lang="en-CA"/>
          </a:p>
        </p:txBody>
      </p:sp>
    </p:spTree>
    <p:extLst>
      <p:ext uri="{BB962C8B-B14F-4D97-AF65-F5344CB8AC3E}">
        <p14:creationId xmlns:p14="http://schemas.microsoft.com/office/powerpoint/2010/main" val="3589790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2BA18C-41EC-EF92-A8DB-6FC6317773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C480B71-98C7-8179-E5DF-9ED5EC2D58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7664F77-8477-C400-5A55-59426FD4EB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7D189B2-95BF-4B5B-A6AA-4C8203CEF870}" type="datetimeFigureOut">
              <a:rPr lang="en-CA" smtClean="0"/>
              <a:t>2024-07-11</a:t>
            </a:fld>
            <a:endParaRPr lang="en-CA"/>
          </a:p>
        </p:txBody>
      </p:sp>
      <p:sp>
        <p:nvSpPr>
          <p:cNvPr id="5" name="Footer Placeholder 4">
            <a:extLst>
              <a:ext uri="{FF2B5EF4-FFF2-40B4-BE49-F238E27FC236}">
                <a16:creationId xmlns:a16="http://schemas.microsoft.com/office/drawing/2014/main" id="{08CADD08-2D64-8A96-3C5E-4A6E2195D7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D6B106ED-297B-2262-F384-492F35DBD7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7B04AC2-FABF-41D9-A7D2-FA2DA2BD1AF3}" type="slidenum">
              <a:rPr lang="en-CA" smtClean="0"/>
              <a:t>‹#›</a:t>
            </a:fld>
            <a:endParaRPr lang="en-CA"/>
          </a:p>
        </p:txBody>
      </p:sp>
    </p:spTree>
    <p:extLst>
      <p:ext uri="{BB962C8B-B14F-4D97-AF65-F5344CB8AC3E}">
        <p14:creationId xmlns:p14="http://schemas.microsoft.com/office/powerpoint/2010/main" val="22177780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hyperlink" Target="https://www.metmuseum.org/art/collection/search?q=Giovanni%20Battista%20Piranesi&amp;perPage=20&amp;sortBy=Relevance&amp;offset=0&amp;pageSize=0"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2" name="Rectangle 171">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D925F84-DF2A-6E7D-050A-17C49C9F11AB}"/>
              </a:ext>
            </a:extLst>
          </p:cNvPr>
          <p:cNvPicPr>
            <a:picLocks noChangeAspect="1"/>
          </p:cNvPicPr>
          <p:nvPr/>
        </p:nvPicPr>
        <p:blipFill>
          <a:blip r:embed="rId2">
            <a:extLst>
              <a:ext uri="{28A0092B-C50C-407E-A947-70E740481C1C}">
                <a14:useLocalDpi xmlns:a14="http://schemas.microsoft.com/office/drawing/2010/main" val="0"/>
              </a:ext>
            </a:extLst>
          </a:blip>
          <a:stretch/>
        </p:blipFill>
        <p:spPr>
          <a:xfrm>
            <a:off x="621676" y="673533"/>
            <a:ext cx="3869722" cy="2544342"/>
          </a:xfrm>
          <a:prstGeom prst="rect">
            <a:avLst/>
          </a:prstGeom>
        </p:spPr>
      </p:pic>
      <p:pic>
        <p:nvPicPr>
          <p:cNvPr id="5" name="Picture 4">
            <a:extLst>
              <a:ext uri="{FF2B5EF4-FFF2-40B4-BE49-F238E27FC236}">
                <a16:creationId xmlns:a16="http://schemas.microsoft.com/office/drawing/2014/main" id="{498E6CFC-E350-90ED-9065-0F21866A00FE}"/>
              </a:ext>
            </a:extLst>
          </p:cNvPr>
          <p:cNvPicPr>
            <a:picLocks noChangeAspect="1"/>
          </p:cNvPicPr>
          <p:nvPr/>
        </p:nvPicPr>
        <p:blipFill>
          <a:blip r:embed="rId3"/>
          <a:stretch>
            <a:fillRect/>
          </a:stretch>
        </p:blipFill>
        <p:spPr>
          <a:xfrm>
            <a:off x="621676" y="3733299"/>
            <a:ext cx="3869722" cy="2350855"/>
          </a:xfrm>
          <a:prstGeom prst="rect">
            <a:avLst/>
          </a:prstGeom>
        </p:spPr>
      </p:pic>
      <p:sp>
        <p:nvSpPr>
          <p:cNvPr id="173" name="Right Triangle 172">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 name="Rectangle 173">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4989" y="623275"/>
            <a:ext cx="658183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AE8ABA-EE86-5E9E-58B7-631FF5D82568}"/>
              </a:ext>
            </a:extLst>
          </p:cNvPr>
          <p:cNvSpPr>
            <a:spLocks noGrp="1"/>
          </p:cNvSpPr>
          <p:nvPr>
            <p:ph type="ctrTitle"/>
          </p:nvPr>
        </p:nvSpPr>
        <p:spPr>
          <a:xfrm>
            <a:off x="5450209" y="1056640"/>
            <a:ext cx="5799947" cy="3494398"/>
          </a:xfrm>
        </p:spPr>
        <p:txBody>
          <a:bodyPr anchor="b">
            <a:normAutofit/>
          </a:bodyPr>
          <a:lstStyle/>
          <a:p>
            <a:pPr algn="l"/>
            <a:r>
              <a:rPr lang="en-US" sz="8000"/>
              <a:t>Perspective Basics</a:t>
            </a:r>
            <a:endParaRPr lang="en-CA" sz="8000"/>
          </a:p>
        </p:txBody>
      </p:sp>
      <p:sp>
        <p:nvSpPr>
          <p:cNvPr id="3" name="Subtitle 2">
            <a:extLst>
              <a:ext uri="{FF2B5EF4-FFF2-40B4-BE49-F238E27FC236}">
                <a16:creationId xmlns:a16="http://schemas.microsoft.com/office/drawing/2014/main" id="{8EF3A284-0C51-1269-8F54-C1053C26E136}"/>
              </a:ext>
            </a:extLst>
          </p:cNvPr>
          <p:cNvSpPr>
            <a:spLocks noGrp="1"/>
          </p:cNvSpPr>
          <p:nvPr>
            <p:ph type="subTitle" idx="1"/>
          </p:nvPr>
        </p:nvSpPr>
        <p:spPr>
          <a:xfrm>
            <a:off x="5450210" y="4634204"/>
            <a:ext cx="4041454" cy="1261267"/>
          </a:xfrm>
        </p:spPr>
        <p:txBody>
          <a:bodyPr anchor="t">
            <a:normAutofit/>
          </a:bodyPr>
          <a:lstStyle/>
          <a:p>
            <a:pPr algn="l"/>
            <a:r>
              <a:rPr lang="en-US"/>
              <a:t>Lesson 1:</a:t>
            </a:r>
          </a:p>
          <a:p>
            <a:pPr algn="l"/>
            <a:r>
              <a:rPr lang="en-US"/>
              <a:t>Understanding and Copying</a:t>
            </a:r>
          </a:p>
        </p:txBody>
      </p:sp>
    </p:spTree>
    <p:extLst>
      <p:ext uri="{BB962C8B-B14F-4D97-AF65-F5344CB8AC3E}">
        <p14:creationId xmlns:p14="http://schemas.microsoft.com/office/powerpoint/2010/main" val="855457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C11D83-23FB-D99D-48E5-E9F8ECD0D9F1}"/>
              </a:ext>
            </a:extLst>
          </p:cNvPr>
          <p:cNvSpPr>
            <a:spLocks noGrp="1"/>
          </p:cNvSpPr>
          <p:nvPr>
            <p:ph type="title"/>
          </p:nvPr>
        </p:nvSpPr>
        <p:spPr>
          <a:xfrm>
            <a:off x="141353" y="301116"/>
            <a:ext cx="1730849" cy="1589814"/>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1600" kern="1200" dirty="0">
                <a:solidFill>
                  <a:srgbClr val="FFFFFF"/>
                </a:solidFill>
                <a:ea typeface="+mj-ea"/>
                <a:cs typeface="+mj-cs"/>
              </a:rPr>
              <a:t>One-Point Perspective, Basic Terms</a:t>
            </a:r>
          </a:p>
        </p:txBody>
      </p:sp>
      <p:pic>
        <p:nvPicPr>
          <p:cNvPr id="7" name="Content Placeholder 6">
            <a:extLst>
              <a:ext uri="{FF2B5EF4-FFF2-40B4-BE49-F238E27FC236}">
                <a16:creationId xmlns:a16="http://schemas.microsoft.com/office/drawing/2014/main" id="{474C7FA2-0D65-C9CB-6037-8AF66763723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701142" y="478637"/>
            <a:ext cx="8089739" cy="6067305"/>
          </a:xfrm>
          <a:prstGeom prst="rect">
            <a:avLst/>
          </a:prstGeom>
        </p:spPr>
      </p:pic>
      <p:sp>
        <p:nvSpPr>
          <p:cNvPr id="8" name="TextBox 7">
            <a:extLst>
              <a:ext uri="{FF2B5EF4-FFF2-40B4-BE49-F238E27FC236}">
                <a16:creationId xmlns:a16="http://schemas.microsoft.com/office/drawing/2014/main" id="{DDF391F8-9DEE-4615-FAFA-B6002F4FB60F}"/>
              </a:ext>
            </a:extLst>
          </p:cNvPr>
          <p:cNvSpPr txBox="1"/>
          <p:nvPr/>
        </p:nvSpPr>
        <p:spPr>
          <a:xfrm>
            <a:off x="406400" y="2192046"/>
            <a:ext cx="3016250" cy="3785652"/>
          </a:xfrm>
          <a:prstGeom prst="rect">
            <a:avLst/>
          </a:prstGeom>
          <a:solidFill>
            <a:schemeClr val="bg1"/>
          </a:solidFill>
        </p:spPr>
        <p:txBody>
          <a:bodyPr wrap="square" rtlCol="0">
            <a:spAutoFit/>
          </a:bodyPr>
          <a:lstStyle/>
          <a:p>
            <a:endParaRPr lang="en-US" sz="2000" dirty="0"/>
          </a:p>
          <a:p>
            <a:r>
              <a:rPr lang="en-US" sz="2000" dirty="0"/>
              <a:t>Here is the Horizon Line. </a:t>
            </a:r>
          </a:p>
          <a:p>
            <a:endParaRPr lang="en-US" sz="2000" dirty="0"/>
          </a:p>
          <a:p>
            <a:r>
              <a:rPr lang="en-US" sz="2000" dirty="0"/>
              <a:t>In landscapes, the horizon line is literally the place where land and sky meet.</a:t>
            </a:r>
          </a:p>
          <a:p>
            <a:endParaRPr lang="en-US" sz="2000" dirty="0"/>
          </a:p>
          <a:p>
            <a:r>
              <a:rPr lang="en-US" sz="2000" dirty="0"/>
              <a:t>A Horizon Line (</a:t>
            </a:r>
            <a:r>
              <a:rPr lang="en-US" sz="2000" i="1" dirty="0"/>
              <a:t>H)</a:t>
            </a:r>
            <a:r>
              <a:rPr lang="en-US" sz="2000" dirty="0"/>
              <a:t> is always the shared eye level of the artist and the audience.</a:t>
            </a:r>
          </a:p>
        </p:txBody>
      </p:sp>
      <p:sp>
        <p:nvSpPr>
          <p:cNvPr id="3" name="TextBox 2">
            <a:extLst>
              <a:ext uri="{FF2B5EF4-FFF2-40B4-BE49-F238E27FC236}">
                <a16:creationId xmlns:a16="http://schemas.microsoft.com/office/drawing/2014/main" id="{30B7C1C4-DE52-9A5D-2BB1-FC01DA758089}"/>
              </a:ext>
            </a:extLst>
          </p:cNvPr>
          <p:cNvSpPr txBox="1"/>
          <p:nvPr/>
        </p:nvSpPr>
        <p:spPr>
          <a:xfrm>
            <a:off x="10314836" y="312058"/>
            <a:ext cx="1476045" cy="369332"/>
          </a:xfrm>
          <a:prstGeom prst="rect">
            <a:avLst/>
          </a:prstGeom>
          <a:noFill/>
        </p:spPr>
        <p:txBody>
          <a:bodyPr wrap="none" rtlCol="0">
            <a:spAutoFit/>
          </a:bodyPr>
          <a:lstStyle/>
          <a:p>
            <a:r>
              <a:rPr lang="en-US" dirty="0">
                <a:highlight>
                  <a:srgbClr val="C0C0C0"/>
                </a:highlight>
              </a:rPr>
              <a:t>DON’T COPY</a:t>
            </a:r>
            <a:endParaRPr lang="en-CA" dirty="0">
              <a:highlight>
                <a:srgbClr val="C0C0C0"/>
              </a:highlight>
            </a:endParaRPr>
          </a:p>
        </p:txBody>
      </p:sp>
    </p:spTree>
    <p:extLst>
      <p:ext uri="{BB962C8B-B14F-4D97-AF65-F5344CB8AC3E}">
        <p14:creationId xmlns:p14="http://schemas.microsoft.com/office/powerpoint/2010/main" val="699995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C11D83-23FB-D99D-48E5-E9F8ECD0D9F1}"/>
              </a:ext>
            </a:extLst>
          </p:cNvPr>
          <p:cNvSpPr>
            <a:spLocks noGrp="1"/>
          </p:cNvSpPr>
          <p:nvPr>
            <p:ph type="title"/>
          </p:nvPr>
        </p:nvSpPr>
        <p:spPr>
          <a:xfrm>
            <a:off x="141353" y="301116"/>
            <a:ext cx="1730849" cy="1589814"/>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1600" kern="1200" dirty="0">
                <a:solidFill>
                  <a:srgbClr val="FFFFFF"/>
                </a:solidFill>
                <a:ea typeface="+mj-ea"/>
                <a:cs typeface="+mj-cs"/>
              </a:rPr>
              <a:t>One-Point Perspective, Basic Terms</a:t>
            </a:r>
          </a:p>
        </p:txBody>
      </p:sp>
      <p:pic>
        <p:nvPicPr>
          <p:cNvPr id="7" name="Content Placeholder 6">
            <a:extLst>
              <a:ext uri="{FF2B5EF4-FFF2-40B4-BE49-F238E27FC236}">
                <a16:creationId xmlns:a16="http://schemas.microsoft.com/office/drawing/2014/main" id="{474C7FA2-0D65-C9CB-6037-8AF66763723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701142" y="478637"/>
            <a:ext cx="8089739" cy="6067305"/>
          </a:xfrm>
          <a:prstGeom prst="rect">
            <a:avLst/>
          </a:prstGeom>
        </p:spPr>
      </p:pic>
      <p:sp>
        <p:nvSpPr>
          <p:cNvPr id="8" name="TextBox 7">
            <a:extLst>
              <a:ext uri="{FF2B5EF4-FFF2-40B4-BE49-F238E27FC236}">
                <a16:creationId xmlns:a16="http://schemas.microsoft.com/office/drawing/2014/main" id="{DDF391F8-9DEE-4615-FAFA-B6002F4FB60F}"/>
              </a:ext>
            </a:extLst>
          </p:cNvPr>
          <p:cNvSpPr txBox="1"/>
          <p:nvPr/>
        </p:nvSpPr>
        <p:spPr>
          <a:xfrm>
            <a:off x="406400" y="2192046"/>
            <a:ext cx="3016250" cy="4093428"/>
          </a:xfrm>
          <a:prstGeom prst="rect">
            <a:avLst/>
          </a:prstGeom>
          <a:solidFill>
            <a:schemeClr val="bg1"/>
          </a:solidFill>
        </p:spPr>
        <p:txBody>
          <a:bodyPr wrap="square" rtlCol="0">
            <a:spAutoFit/>
          </a:bodyPr>
          <a:lstStyle/>
          <a:p>
            <a:r>
              <a:rPr lang="en-US" sz="2000" dirty="0"/>
              <a:t>Orthogonal Lines are converging depth lines in a perspective drawing.</a:t>
            </a:r>
          </a:p>
          <a:p>
            <a:endParaRPr lang="en-US" sz="2000" dirty="0"/>
          </a:p>
          <a:p>
            <a:r>
              <a:rPr lang="en-US" sz="2000" dirty="0"/>
              <a:t>If you were to walk down this road, the left and right side of the road would not get narrower. These lines are parallel to each other. They give the illusion of converge toward a single Vanishing Point.</a:t>
            </a:r>
          </a:p>
        </p:txBody>
      </p:sp>
      <p:sp>
        <p:nvSpPr>
          <p:cNvPr id="3" name="TextBox 2">
            <a:extLst>
              <a:ext uri="{FF2B5EF4-FFF2-40B4-BE49-F238E27FC236}">
                <a16:creationId xmlns:a16="http://schemas.microsoft.com/office/drawing/2014/main" id="{3F631660-D3C9-A22F-B19E-CACABEB00543}"/>
              </a:ext>
            </a:extLst>
          </p:cNvPr>
          <p:cNvSpPr txBox="1"/>
          <p:nvPr/>
        </p:nvSpPr>
        <p:spPr>
          <a:xfrm>
            <a:off x="10314836" y="312058"/>
            <a:ext cx="1476045" cy="369332"/>
          </a:xfrm>
          <a:prstGeom prst="rect">
            <a:avLst/>
          </a:prstGeom>
          <a:noFill/>
        </p:spPr>
        <p:txBody>
          <a:bodyPr wrap="none" rtlCol="0">
            <a:spAutoFit/>
          </a:bodyPr>
          <a:lstStyle/>
          <a:p>
            <a:r>
              <a:rPr lang="en-US" dirty="0">
                <a:highlight>
                  <a:srgbClr val="C0C0C0"/>
                </a:highlight>
              </a:rPr>
              <a:t>DON’T COPY</a:t>
            </a:r>
            <a:endParaRPr lang="en-CA" dirty="0">
              <a:highlight>
                <a:srgbClr val="C0C0C0"/>
              </a:highlight>
            </a:endParaRPr>
          </a:p>
        </p:txBody>
      </p:sp>
    </p:spTree>
    <p:extLst>
      <p:ext uri="{BB962C8B-B14F-4D97-AF65-F5344CB8AC3E}">
        <p14:creationId xmlns:p14="http://schemas.microsoft.com/office/powerpoint/2010/main" val="32994492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C11D83-23FB-D99D-48E5-E9F8ECD0D9F1}"/>
              </a:ext>
            </a:extLst>
          </p:cNvPr>
          <p:cNvSpPr>
            <a:spLocks noGrp="1"/>
          </p:cNvSpPr>
          <p:nvPr>
            <p:ph type="title"/>
          </p:nvPr>
        </p:nvSpPr>
        <p:spPr>
          <a:xfrm>
            <a:off x="141353" y="301116"/>
            <a:ext cx="1730849" cy="1589814"/>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1600" kern="1200" dirty="0">
                <a:solidFill>
                  <a:srgbClr val="FFFFFF"/>
                </a:solidFill>
                <a:ea typeface="+mj-ea"/>
                <a:cs typeface="+mj-cs"/>
              </a:rPr>
              <a:t>One-Point Perspective, Basic Terms</a:t>
            </a:r>
          </a:p>
        </p:txBody>
      </p:sp>
      <p:pic>
        <p:nvPicPr>
          <p:cNvPr id="7" name="Content Placeholder 6">
            <a:extLst>
              <a:ext uri="{FF2B5EF4-FFF2-40B4-BE49-F238E27FC236}">
                <a16:creationId xmlns:a16="http://schemas.microsoft.com/office/drawing/2014/main" id="{474C7FA2-0D65-C9CB-6037-8AF66763723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701142" y="478637"/>
            <a:ext cx="8089739" cy="6067305"/>
          </a:xfrm>
          <a:prstGeom prst="rect">
            <a:avLst/>
          </a:prstGeom>
        </p:spPr>
      </p:pic>
      <p:sp>
        <p:nvSpPr>
          <p:cNvPr id="8" name="TextBox 7">
            <a:extLst>
              <a:ext uri="{FF2B5EF4-FFF2-40B4-BE49-F238E27FC236}">
                <a16:creationId xmlns:a16="http://schemas.microsoft.com/office/drawing/2014/main" id="{DDF391F8-9DEE-4615-FAFA-B6002F4FB60F}"/>
              </a:ext>
            </a:extLst>
          </p:cNvPr>
          <p:cNvSpPr txBox="1"/>
          <p:nvPr/>
        </p:nvSpPr>
        <p:spPr>
          <a:xfrm>
            <a:off x="406400" y="2192046"/>
            <a:ext cx="3016250" cy="1631216"/>
          </a:xfrm>
          <a:prstGeom prst="rect">
            <a:avLst/>
          </a:prstGeom>
          <a:solidFill>
            <a:schemeClr val="bg1"/>
          </a:solidFill>
        </p:spPr>
        <p:txBody>
          <a:bodyPr wrap="square" rtlCol="0">
            <a:spAutoFit/>
          </a:bodyPr>
          <a:lstStyle/>
          <a:p>
            <a:r>
              <a:rPr lang="en-US" sz="2000" dirty="0"/>
              <a:t>Vanishing Point:</a:t>
            </a:r>
          </a:p>
          <a:p>
            <a:endParaRPr lang="en-US" sz="2000" dirty="0"/>
          </a:p>
          <a:p>
            <a:r>
              <a:rPr lang="en-US" sz="2000" dirty="0"/>
              <a:t>The Orthogonal lines are all converging to V, a point on the horizon line.</a:t>
            </a:r>
          </a:p>
        </p:txBody>
      </p:sp>
      <p:sp>
        <p:nvSpPr>
          <p:cNvPr id="3" name="TextBox 2">
            <a:extLst>
              <a:ext uri="{FF2B5EF4-FFF2-40B4-BE49-F238E27FC236}">
                <a16:creationId xmlns:a16="http://schemas.microsoft.com/office/drawing/2014/main" id="{C91AC237-3694-E82B-D0DB-2C93F53A5199}"/>
              </a:ext>
            </a:extLst>
          </p:cNvPr>
          <p:cNvSpPr txBox="1"/>
          <p:nvPr/>
        </p:nvSpPr>
        <p:spPr>
          <a:xfrm>
            <a:off x="10314836" y="312058"/>
            <a:ext cx="1476045" cy="369332"/>
          </a:xfrm>
          <a:prstGeom prst="rect">
            <a:avLst/>
          </a:prstGeom>
          <a:noFill/>
        </p:spPr>
        <p:txBody>
          <a:bodyPr wrap="none" rtlCol="0">
            <a:spAutoFit/>
          </a:bodyPr>
          <a:lstStyle/>
          <a:p>
            <a:r>
              <a:rPr lang="en-US" dirty="0">
                <a:highlight>
                  <a:srgbClr val="C0C0C0"/>
                </a:highlight>
              </a:rPr>
              <a:t>DON’T COPY</a:t>
            </a:r>
            <a:endParaRPr lang="en-CA" dirty="0">
              <a:highlight>
                <a:srgbClr val="C0C0C0"/>
              </a:highlight>
            </a:endParaRPr>
          </a:p>
        </p:txBody>
      </p:sp>
    </p:spTree>
    <p:extLst>
      <p:ext uri="{BB962C8B-B14F-4D97-AF65-F5344CB8AC3E}">
        <p14:creationId xmlns:p14="http://schemas.microsoft.com/office/powerpoint/2010/main" val="39292027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C11D83-23FB-D99D-48E5-E9F8ECD0D9F1}"/>
              </a:ext>
            </a:extLst>
          </p:cNvPr>
          <p:cNvSpPr>
            <a:spLocks noGrp="1"/>
          </p:cNvSpPr>
          <p:nvPr>
            <p:ph type="title"/>
          </p:nvPr>
        </p:nvSpPr>
        <p:spPr>
          <a:xfrm>
            <a:off x="141353" y="301116"/>
            <a:ext cx="1730849" cy="1589814"/>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1600" kern="1200" dirty="0">
                <a:solidFill>
                  <a:srgbClr val="FFFFFF"/>
                </a:solidFill>
                <a:ea typeface="+mj-ea"/>
                <a:cs typeface="+mj-cs"/>
              </a:rPr>
              <a:t>One-Point Perspective, Basic Terms</a:t>
            </a:r>
          </a:p>
        </p:txBody>
      </p:sp>
      <p:pic>
        <p:nvPicPr>
          <p:cNvPr id="7" name="Content Placeholder 6">
            <a:extLst>
              <a:ext uri="{FF2B5EF4-FFF2-40B4-BE49-F238E27FC236}">
                <a16:creationId xmlns:a16="http://schemas.microsoft.com/office/drawing/2014/main" id="{474C7FA2-0D65-C9CB-6037-8AF66763723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701142" y="478637"/>
            <a:ext cx="8089739" cy="6067305"/>
          </a:xfrm>
          <a:prstGeom prst="rect">
            <a:avLst/>
          </a:prstGeom>
        </p:spPr>
      </p:pic>
      <p:sp>
        <p:nvSpPr>
          <p:cNvPr id="8" name="TextBox 7">
            <a:extLst>
              <a:ext uri="{FF2B5EF4-FFF2-40B4-BE49-F238E27FC236}">
                <a16:creationId xmlns:a16="http://schemas.microsoft.com/office/drawing/2014/main" id="{DDF391F8-9DEE-4615-FAFA-B6002F4FB60F}"/>
              </a:ext>
            </a:extLst>
          </p:cNvPr>
          <p:cNvSpPr txBox="1"/>
          <p:nvPr/>
        </p:nvSpPr>
        <p:spPr>
          <a:xfrm>
            <a:off x="406400" y="2192046"/>
            <a:ext cx="3016250" cy="2862322"/>
          </a:xfrm>
          <a:prstGeom prst="rect">
            <a:avLst/>
          </a:prstGeom>
          <a:solidFill>
            <a:schemeClr val="bg1"/>
          </a:solidFill>
        </p:spPr>
        <p:txBody>
          <a:bodyPr wrap="square" rtlCol="0">
            <a:spAutoFit/>
          </a:bodyPr>
          <a:lstStyle/>
          <a:p>
            <a:r>
              <a:rPr lang="en-US" sz="2000" dirty="0"/>
              <a:t>There are other, more subtle orthogonal lines in the picture. The tops of the telephone poles line up on an orthogonal line. The wires of the telephone pole are also all converging toward the vanishing point.</a:t>
            </a:r>
          </a:p>
        </p:txBody>
      </p:sp>
      <p:sp>
        <p:nvSpPr>
          <p:cNvPr id="3" name="TextBox 2">
            <a:extLst>
              <a:ext uri="{FF2B5EF4-FFF2-40B4-BE49-F238E27FC236}">
                <a16:creationId xmlns:a16="http://schemas.microsoft.com/office/drawing/2014/main" id="{D63913C9-7FD7-CA9F-686E-85E9FA38A732}"/>
              </a:ext>
            </a:extLst>
          </p:cNvPr>
          <p:cNvSpPr txBox="1"/>
          <p:nvPr/>
        </p:nvSpPr>
        <p:spPr>
          <a:xfrm>
            <a:off x="10314836" y="312058"/>
            <a:ext cx="1476045" cy="369332"/>
          </a:xfrm>
          <a:prstGeom prst="rect">
            <a:avLst/>
          </a:prstGeom>
          <a:noFill/>
        </p:spPr>
        <p:txBody>
          <a:bodyPr wrap="none" rtlCol="0">
            <a:spAutoFit/>
          </a:bodyPr>
          <a:lstStyle/>
          <a:p>
            <a:r>
              <a:rPr lang="en-US" dirty="0">
                <a:highlight>
                  <a:srgbClr val="C0C0C0"/>
                </a:highlight>
              </a:rPr>
              <a:t>DON’T COPY</a:t>
            </a:r>
            <a:endParaRPr lang="en-CA" dirty="0">
              <a:highlight>
                <a:srgbClr val="C0C0C0"/>
              </a:highlight>
            </a:endParaRPr>
          </a:p>
        </p:txBody>
      </p:sp>
    </p:spTree>
    <p:extLst>
      <p:ext uri="{BB962C8B-B14F-4D97-AF65-F5344CB8AC3E}">
        <p14:creationId xmlns:p14="http://schemas.microsoft.com/office/powerpoint/2010/main" val="3305260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C11D83-23FB-D99D-48E5-E9F8ECD0D9F1}"/>
              </a:ext>
            </a:extLst>
          </p:cNvPr>
          <p:cNvSpPr>
            <a:spLocks noGrp="1"/>
          </p:cNvSpPr>
          <p:nvPr>
            <p:ph type="title"/>
          </p:nvPr>
        </p:nvSpPr>
        <p:spPr>
          <a:xfrm>
            <a:off x="141353" y="301116"/>
            <a:ext cx="1730849" cy="1589814"/>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1600" kern="1200" dirty="0">
                <a:solidFill>
                  <a:srgbClr val="FFFFFF"/>
                </a:solidFill>
                <a:ea typeface="+mj-ea"/>
                <a:cs typeface="+mj-cs"/>
              </a:rPr>
              <a:t>One-Point Perspective, Basic Terms</a:t>
            </a:r>
          </a:p>
        </p:txBody>
      </p:sp>
      <p:pic>
        <p:nvPicPr>
          <p:cNvPr id="7" name="Content Placeholder 6">
            <a:extLst>
              <a:ext uri="{FF2B5EF4-FFF2-40B4-BE49-F238E27FC236}">
                <a16:creationId xmlns:a16="http://schemas.microsoft.com/office/drawing/2014/main" id="{474C7FA2-0D65-C9CB-6037-8AF66763723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701142" y="478637"/>
            <a:ext cx="8089739" cy="6067305"/>
          </a:xfrm>
          <a:prstGeom prst="rect">
            <a:avLst/>
          </a:prstGeom>
        </p:spPr>
      </p:pic>
      <p:sp>
        <p:nvSpPr>
          <p:cNvPr id="8" name="TextBox 7">
            <a:extLst>
              <a:ext uri="{FF2B5EF4-FFF2-40B4-BE49-F238E27FC236}">
                <a16:creationId xmlns:a16="http://schemas.microsoft.com/office/drawing/2014/main" id="{DDF391F8-9DEE-4615-FAFA-B6002F4FB60F}"/>
              </a:ext>
            </a:extLst>
          </p:cNvPr>
          <p:cNvSpPr txBox="1"/>
          <p:nvPr/>
        </p:nvSpPr>
        <p:spPr>
          <a:xfrm>
            <a:off x="406400" y="2192046"/>
            <a:ext cx="3016250" cy="1015663"/>
          </a:xfrm>
          <a:prstGeom prst="rect">
            <a:avLst/>
          </a:prstGeom>
          <a:solidFill>
            <a:schemeClr val="bg1"/>
          </a:solidFill>
        </p:spPr>
        <p:txBody>
          <a:bodyPr wrap="square" rtlCol="0">
            <a:spAutoFit/>
          </a:bodyPr>
          <a:lstStyle/>
          <a:p>
            <a:r>
              <a:rPr lang="en-US" sz="2000" dirty="0"/>
              <a:t>Lines of the fence are all converging toward the vanishing point.</a:t>
            </a:r>
          </a:p>
        </p:txBody>
      </p:sp>
      <p:sp>
        <p:nvSpPr>
          <p:cNvPr id="6" name="TextBox 5">
            <a:extLst>
              <a:ext uri="{FF2B5EF4-FFF2-40B4-BE49-F238E27FC236}">
                <a16:creationId xmlns:a16="http://schemas.microsoft.com/office/drawing/2014/main" id="{9469A3A4-CAD6-ECD6-470D-0A58C5564A8E}"/>
              </a:ext>
            </a:extLst>
          </p:cNvPr>
          <p:cNvSpPr txBox="1"/>
          <p:nvPr/>
        </p:nvSpPr>
        <p:spPr>
          <a:xfrm>
            <a:off x="10314836" y="312058"/>
            <a:ext cx="1476045" cy="369332"/>
          </a:xfrm>
          <a:prstGeom prst="rect">
            <a:avLst/>
          </a:prstGeom>
          <a:noFill/>
        </p:spPr>
        <p:txBody>
          <a:bodyPr wrap="none" rtlCol="0">
            <a:spAutoFit/>
          </a:bodyPr>
          <a:lstStyle/>
          <a:p>
            <a:r>
              <a:rPr lang="en-US" dirty="0">
                <a:highlight>
                  <a:srgbClr val="C0C0C0"/>
                </a:highlight>
              </a:rPr>
              <a:t>DON’T COPY</a:t>
            </a:r>
            <a:endParaRPr lang="en-CA" dirty="0">
              <a:highlight>
                <a:srgbClr val="C0C0C0"/>
              </a:highlight>
            </a:endParaRPr>
          </a:p>
        </p:txBody>
      </p:sp>
    </p:spTree>
    <p:extLst>
      <p:ext uri="{BB962C8B-B14F-4D97-AF65-F5344CB8AC3E}">
        <p14:creationId xmlns:p14="http://schemas.microsoft.com/office/powerpoint/2010/main" val="1665657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C11D83-23FB-D99D-48E5-E9F8ECD0D9F1}"/>
              </a:ext>
            </a:extLst>
          </p:cNvPr>
          <p:cNvSpPr>
            <a:spLocks noGrp="1"/>
          </p:cNvSpPr>
          <p:nvPr>
            <p:ph type="title"/>
          </p:nvPr>
        </p:nvSpPr>
        <p:spPr>
          <a:xfrm>
            <a:off x="141353" y="301116"/>
            <a:ext cx="1730849" cy="1589814"/>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1600" kern="1200" dirty="0">
                <a:solidFill>
                  <a:srgbClr val="FFFFFF"/>
                </a:solidFill>
                <a:ea typeface="+mj-ea"/>
                <a:cs typeface="+mj-cs"/>
              </a:rPr>
              <a:t>One-Point Perspective, Basic Terms</a:t>
            </a:r>
          </a:p>
        </p:txBody>
      </p:sp>
      <p:pic>
        <p:nvPicPr>
          <p:cNvPr id="7" name="Content Placeholder 6">
            <a:extLst>
              <a:ext uri="{FF2B5EF4-FFF2-40B4-BE49-F238E27FC236}">
                <a16:creationId xmlns:a16="http://schemas.microsoft.com/office/drawing/2014/main" id="{474C7FA2-0D65-C9CB-6037-8AF66763723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701142" y="478637"/>
            <a:ext cx="8089739" cy="6067305"/>
          </a:xfrm>
          <a:prstGeom prst="rect">
            <a:avLst/>
          </a:prstGeom>
        </p:spPr>
      </p:pic>
      <p:sp>
        <p:nvSpPr>
          <p:cNvPr id="8" name="TextBox 7">
            <a:extLst>
              <a:ext uri="{FF2B5EF4-FFF2-40B4-BE49-F238E27FC236}">
                <a16:creationId xmlns:a16="http://schemas.microsoft.com/office/drawing/2014/main" id="{DDF391F8-9DEE-4615-FAFA-B6002F4FB60F}"/>
              </a:ext>
            </a:extLst>
          </p:cNvPr>
          <p:cNvSpPr txBox="1"/>
          <p:nvPr/>
        </p:nvSpPr>
        <p:spPr>
          <a:xfrm>
            <a:off x="406400" y="2192046"/>
            <a:ext cx="3016250" cy="3477875"/>
          </a:xfrm>
          <a:prstGeom prst="rect">
            <a:avLst/>
          </a:prstGeom>
          <a:solidFill>
            <a:schemeClr val="bg1"/>
          </a:solidFill>
        </p:spPr>
        <p:txBody>
          <a:bodyPr wrap="square" rtlCol="0">
            <a:spAutoFit/>
          </a:bodyPr>
          <a:lstStyle/>
          <a:p>
            <a:r>
              <a:rPr lang="en-US" sz="2000" dirty="0"/>
              <a:t>Vanishing Point:</a:t>
            </a:r>
          </a:p>
          <a:p>
            <a:endParaRPr lang="en-US" sz="2000" dirty="0"/>
          </a:p>
          <a:p>
            <a:r>
              <a:rPr lang="en-US" sz="2000" dirty="0"/>
              <a:t>The tops of trees are converging toward the vanishing point.</a:t>
            </a:r>
          </a:p>
          <a:p>
            <a:endParaRPr lang="en-US" sz="2000" dirty="0"/>
          </a:p>
          <a:p>
            <a:r>
              <a:rPr lang="en-US" sz="2000" dirty="0"/>
              <a:t>This is possible because the trees are all the same age and type. They are planted in a row with regular spacing.</a:t>
            </a:r>
          </a:p>
        </p:txBody>
      </p:sp>
      <p:sp>
        <p:nvSpPr>
          <p:cNvPr id="3" name="TextBox 2">
            <a:extLst>
              <a:ext uri="{FF2B5EF4-FFF2-40B4-BE49-F238E27FC236}">
                <a16:creationId xmlns:a16="http://schemas.microsoft.com/office/drawing/2014/main" id="{EAA17222-8F8B-61AE-DF55-AF9EE89481F2}"/>
              </a:ext>
            </a:extLst>
          </p:cNvPr>
          <p:cNvSpPr txBox="1"/>
          <p:nvPr/>
        </p:nvSpPr>
        <p:spPr>
          <a:xfrm>
            <a:off x="10314836" y="312058"/>
            <a:ext cx="1476045" cy="369332"/>
          </a:xfrm>
          <a:prstGeom prst="rect">
            <a:avLst/>
          </a:prstGeom>
          <a:noFill/>
        </p:spPr>
        <p:txBody>
          <a:bodyPr wrap="none" rtlCol="0">
            <a:spAutoFit/>
          </a:bodyPr>
          <a:lstStyle/>
          <a:p>
            <a:r>
              <a:rPr lang="en-US" dirty="0">
                <a:highlight>
                  <a:srgbClr val="C0C0C0"/>
                </a:highlight>
              </a:rPr>
              <a:t>DON’T COPY</a:t>
            </a:r>
            <a:endParaRPr lang="en-CA" dirty="0">
              <a:highlight>
                <a:srgbClr val="C0C0C0"/>
              </a:highlight>
            </a:endParaRPr>
          </a:p>
        </p:txBody>
      </p:sp>
    </p:spTree>
    <p:extLst>
      <p:ext uri="{BB962C8B-B14F-4D97-AF65-F5344CB8AC3E}">
        <p14:creationId xmlns:p14="http://schemas.microsoft.com/office/powerpoint/2010/main" val="12821264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C11D83-23FB-D99D-48E5-E9F8ECD0D9F1}"/>
              </a:ext>
            </a:extLst>
          </p:cNvPr>
          <p:cNvSpPr>
            <a:spLocks noGrp="1"/>
          </p:cNvSpPr>
          <p:nvPr>
            <p:ph type="title"/>
          </p:nvPr>
        </p:nvSpPr>
        <p:spPr>
          <a:xfrm>
            <a:off x="667696" y="1032636"/>
            <a:ext cx="2632327" cy="2312544"/>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400" kern="1200" dirty="0">
                <a:solidFill>
                  <a:srgbClr val="FFFFFF"/>
                </a:solidFill>
                <a:ea typeface="+mj-ea"/>
                <a:cs typeface="+mj-cs"/>
              </a:rPr>
              <a:t>Exercise 1: Draw and Label</a:t>
            </a:r>
          </a:p>
        </p:txBody>
      </p:sp>
      <p:pic>
        <p:nvPicPr>
          <p:cNvPr id="7" name="Content Placeholder 6">
            <a:extLst>
              <a:ext uri="{FF2B5EF4-FFF2-40B4-BE49-F238E27FC236}">
                <a16:creationId xmlns:a16="http://schemas.microsoft.com/office/drawing/2014/main" id="{474C7FA2-0D65-C9CB-6037-8AF66763723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701142" y="478637"/>
            <a:ext cx="8089739" cy="6067305"/>
          </a:xfrm>
          <a:prstGeom prst="rect">
            <a:avLst/>
          </a:prstGeom>
        </p:spPr>
      </p:pic>
      <p:sp>
        <p:nvSpPr>
          <p:cNvPr id="3" name="TextBox 2">
            <a:extLst>
              <a:ext uri="{FF2B5EF4-FFF2-40B4-BE49-F238E27FC236}">
                <a16:creationId xmlns:a16="http://schemas.microsoft.com/office/drawing/2014/main" id="{B276EAB1-5D38-B440-85E3-EF087C7FE471}"/>
              </a:ext>
            </a:extLst>
          </p:cNvPr>
          <p:cNvSpPr txBox="1"/>
          <p:nvPr/>
        </p:nvSpPr>
        <p:spPr>
          <a:xfrm>
            <a:off x="579120" y="3577178"/>
            <a:ext cx="3122022" cy="1938992"/>
          </a:xfrm>
          <a:prstGeom prst="rect">
            <a:avLst/>
          </a:prstGeom>
          <a:solidFill>
            <a:schemeClr val="bg1"/>
          </a:solidFill>
        </p:spPr>
        <p:txBody>
          <a:bodyPr wrap="square" rtlCol="0">
            <a:spAutoFit/>
          </a:bodyPr>
          <a:lstStyle/>
          <a:p>
            <a:r>
              <a:rPr lang="en-US" sz="2000" dirty="0"/>
              <a:t>You will Need:</a:t>
            </a:r>
          </a:p>
          <a:p>
            <a:r>
              <a:rPr lang="en-US" sz="2000" i="1" dirty="0"/>
              <a:t> A paper</a:t>
            </a:r>
          </a:p>
          <a:p>
            <a:r>
              <a:rPr lang="en-US" sz="2000" i="1" dirty="0"/>
              <a:t>A ruler</a:t>
            </a:r>
          </a:p>
          <a:p>
            <a:r>
              <a:rPr lang="en-US" sz="2000" i="1" dirty="0"/>
              <a:t>A pencil</a:t>
            </a:r>
          </a:p>
          <a:p>
            <a:r>
              <a:rPr lang="en-US" sz="2000" i="1" dirty="0"/>
              <a:t>An eraser.</a:t>
            </a:r>
          </a:p>
          <a:p>
            <a:r>
              <a:rPr lang="en-US" sz="2000" i="1" dirty="0"/>
              <a:t>Colouring tools (optional).</a:t>
            </a:r>
          </a:p>
        </p:txBody>
      </p:sp>
      <p:sp>
        <p:nvSpPr>
          <p:cNvPr id="4" name="TextBox 3">
            <a:extLst>
              <a:ext uri="{FF2B5EF4-FFF2-40B4-BE49-F238E27FC236}">
                <a16:creationId xmlns:a16="http://schemas.microsoft.com/office/drawing/2014/main" id="{A38F58EA-1D9B-3304-6A0D-E44F6B2BEDC7}"/>
              </a:ext>
            </a:extLst>
          </p:cNvPr>
          <p:cNvSpPr txBox="1"/>
          <p:nvPr/>
        </p:nvSpPr>
        <p:spPr>
          <a:xfrm>
            <a:off x="10314836" y="312058"/>
            <a:ext cx="1476045" cy="369332"/>
          </a:xfrm>
          <a:prstGeom prst="rect">
            <a:avLst/>
          </a:prstGeom>
          <a:noFill/>
        </p:spPr>
        <p:txBody>
          <a:bodyPr wrap="none" rtlCol="0">
            <a:spAutoFit/>
          </a:bodyPr>
          <a:lstStyle/>
          <a:p>
            <a:r>
              <a:rPr lang="en-US" dirty="0">
                <a:highlight>
                  <a:srgbClr val="C0C0C0"/>
                </a:highlight>
              </a:rPr>
              <a:t>DON’T COPY</a:t>
            </a:r>
            <a:endParaRPr lang="en-CA" dirty="0">
              <a:highlight>
                <a:srgbClr val="C0C0C0"/>
              </a:highlight>
            </a:endParaRPr>
          </a:p>
        </p:txBody>
      </p:sp>
    </p:spTree>
    <p:extLst>
      <p:ext uri="{BB962C8B-B14F-4D97-AF65-F5344CB8AC3E}">
        <p14:creationId xmlns:p14="http://schemas.microsoft.com/office/powerpoint/2010/main" val="28105339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C11D83-23FB-D99D-48E5-E9F8ECD0D9F1}"/>
              </a:ext>
            </a:extLst>
          </p:cNvPr>
          <p:cNvSpPr>
            <a:spLocks noGrp="1"/>
          </p:cNvSpPr>
          <p:nvPr>
            <p:ph type="title"/>
          </p:nvPr>
        </p:nvSpPr>
        <p:spPr>
          <a:xfrm>
            <a:off x="141353" y="301116"/>
            <a:ext cx="1730849" cy="1589814"/>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1600" kern="1200" dirty="0">
                <a:solidFill>
                  <a:srgbClr val="FFFFFF"/>
                </a:solidFill>
                <a:ea typeface="+mj-ea"/>
                <a:cs typeface="+mj-cs"/>
              </a:rPr>
              <a:t>Exercise 1: Draw and Label</a:t>
            </a:r>
          </a:p>
        </p:txBody>
      </p:sp>
      <p:sp>
        <p:nvSpPr>
          <p:cNvPr id="8" name="TextBox 7">
            <a:extLst>
              <a:ext uri="{FF2B5EF4-FFF2-40B4-BE49-F238E27FC236}">
                <a16:creationId xmlns:a16="http://schemas.microsoft.com/office/drawing/2014/main" id="{DDF391F8-9DEE-4615-FAFA-B6002F4FB60F}"/>
              </a:ext>
            </a:extLst>
          </p:cNvPr>
          <p:cNvSpPr txBox="1"/>
          <p:nvPr/>
        </p:nvSpPr>
        <p:spPr>
          <a:xfrm>
            <a:off x="569748" y="2459504"/>
            <a:ext cx="3091180" cy="2677656"/>
          </a:xfrm>
          <a:prstGeom prst="rect">
            <a:avLst/>
          </a:prstGeom>
          <a:solidFill>
            <a:schemeClr val="bg1"/>
          </a:solidFill>
        </p:spPr>
        <p:txBody>
          <a:bodyPr wrap="square" rtlCol="0">
            <a:spAutoFit/>
          </a:bodyPr>
          <a:lstStyle/>
          <a:p>
            <a:r>
              <a:rPr lang="en-US" sz="2400" dirty="0"/>
              <a:t>STEPS:</a:t>
            </a:r>
          </a:p>
          <a:p>
            <a:pPr marL="457200" indent="-457200">
              <a:buAutoNum type="arabicPeriod"/>
            </a:pPr>
            <a:r>
              <a:rPr lang="en-US" sz="2400" dirty="0"/>
              <a:t>Recreate the approximate frame of this picture.</a:t>
            </a:r>
          </a:p>
          <a:p>
            <a:pPr marL="457200" indent="-457200">
              <a:buAutoNum type="arabicPeriod"/>
            </a:pPr>
            <a:r>
              <a:rPr lang="en-US" sz="2400" dirty="0"/>
              <a:t>Add a Horizon Line.</a:t>
            </a:r>
          </a:p>
        </p:txBody>
      </p:sp>
      <p:sp>
        <p:nvSpPr>
          <p:cNvPr id="3" name="TextBox 2">
            <a:extLst>
              <a:ext uri="{FF2B5EF4-FFF2-40B4-BE49-F238E27FC236}">
                <a16:creationId xmlns:a16="http://schemas.microsoft.com/office/drawing/2014/main" id="{B276EAB1-5D38-B440-85E3-EF087C7FE471}"/>
              </a:ext>
            </a:extLst>
          </p:cNvPr>
          <p:cNvSpPr txBox="1"/>
          <p:nvPr/>
        </p:nvSpPr>
        <p:spPr>
          <a:xfrm>
            <a:off x="2115338" y="478637"/>
            <a:ext cx="1484023" cy="1077218"/>
          </a:xfrm>
          <a:prstGeom prst="rect">
            <a:avLst/>
          </a:prstGeom>
          <a:solidFill>
            <a:schemeClr val="bg1"/>
          </a:solidFill>
        </p:spPr>
        <p:txBody>
          <a:bodyPr wrap="square" rtlCol="0">
            <a:spAutoFit/>
          </a:bodyPr>
          <a:lstStyle/>
          <a:p>
            <a:r>
              <a:rPr lang="en-US" sz="1600" i="1" dirty="0"/>
              <a:t>You will Need: A paper, a ruler, a pencil, and an eraser.</a:t>
            </a:r>
          </a:p>
        </p:txBody>
      </p:sp>
      <p:pic>
        <p:nvPicPr>
          <p:cNvPr id="5" name="Picture 4">
            <a:extLst>
              <a:ext uri="{FF2B5EF4-FFF2-40B4-BE49-F238E27FC236}">
                <a16:creationId xmlns:a16="http://schemas.microsoft.com/office/drawing/2014/main" id="{40EF3832-0A71-F4C5-0741-8F93AE6E0102}"/>
              </a:ext>
            </a:extLst>
          </p:cNvPr>
          <p:cNvPicPr>
            <a:picLocks noChangeAspect="1"/>
          </p:cNvPicPr>
          <p:nvPr/>
        </p:nvPicPr>
        <p:blipFill>
          <a:blip r:embed="rId3"/>
          <a:stretch>
            <a:fillRect/>
          </a:stretch>
        </p:blipFill>
        <p:spPr>
          <a:xfrm>
            <a:off x="4494141" y="442686"/>
            <a:ext cx="2873563" cy="1890930"/>
          </a:xfrm>
          <a:prstGeom prst="rect">
            <a:avLst/>
          </a:prstGeom>
        </p:spPr>
      </p:pic>
      <p:pic>
        <p:nvPicPr>
          <p:cNvPr id="11" name="Picture 10">
            <a:extLst>
              <a:ext uri="{FF2B5EF4-FFF2-40B4-BE49-F238E27FC236}">
                <a16:creationId xmlns:a16="http://schemas.microsoft.com/office/drawing/2014/main" id="{E4D6F0FF-1A15-42ED-2D8B-D26D7DCB4220}"/>
              </a:ext>
            </a:extLst>
          </p:cNvPr>
          <p:cNvPicPr>
            <a:picLocks noChangeAspect="1"/>
          </p:cNvPicPr>
          <p:nvPr/>
        </p:nvPicPr>
        <p:blipFill>
          <a:blip r:embed="rId4"/>
          <a:stretch>
            <a:fillRect/>
          </a:stretch>
        </p:blipFill>
        <p:spPr>
          <a:xfrm>
            <a:off x="7550869" y="442686"/>
            <a:ext cx="2873563" cy="1890930"/>
          </a:xfrm>
          <a:prstGeom prst="rect">
            <a:avLst/>
          </a:prstGeom>
        </p:spPr>
      </p:pic>
      <p:sp>
        <p:nvSpPr>
          <p:cNvPr id="16" name="TextBox 15">
            <a:extLst>
              <a:ext uri="{FF2B5EF4-FFF2-40B4-BE49-F238E27FC236}">
                <a16:creationId xmlns:a16="http://schemas.microsoft.com/office/drawing/2014/main" id="{C1CD9B2F-872D-D5B4-B678-EC84EA2F0E06}"/>
              </a:ext>
            </a:extLst>
          </p:cNvPr>
          <p:cNvSpPr txBox="1"/>
          <p:nvPr/>
        </p:nvSpPr>
        <p:spPr>
          <a:xfrm>
            <a:off x="4309805" y="478637"/>
            <a:ext cx="209541" cy="369332"/>
          </a:xfrm>
          <a:prstGeom prst="rect">
            <a:avLst/>
          </a:prstGeom>
          <a:noFill/>
        </p:spPr>
        <p:txBody>
          <a:bodyPr wrap="square" rtlCol="0">
            <a:spAutoFit/>
          </a:bodyPr>
          <a:lstStyle/>
          <a:p>
            <a:r>
              <a:rPr lang="en-US" dirty="0"/>
              <a:t>1</a:t>
            </a:r>
            <a:endParaRPr lang="en-CA" dirty="0"/>
          </a:p>
        </p:txBody>
      </p:sp>
      <p:sp>
        <p:nvSpPr>
          <p:cNvPr id="19" name="TextBox 18">
            <a:extLst>
              <a:ext uri="{FF2B5EF4-FFF2-40B4-BE49-F238E27FC236}">
                <a16:creationId xmlns:a16="http://schemas.microsoft.com/office/drawing/2014/main" id="{3C5B81AB-31D4-479D-7860-DA68B159CA65}"/>
              </a:ext>
            </a:extLst>
          </p:cNvPr>
          <p:cNvSpPr txBox="1"/>
          <p:nvPr/>
        </p:nvSpPr>
        <p:spPr>
          <a:xfrm>
            <a:off x="7367704" y="485924"/>
            <a:ext cx="762686" cy="369332"/>
          </a:xfrm>
          <a:prstGeom prst="rect">
            <a:avLst/>
          </a:prstGeom>
          <a:noFill/>
        </p:spPr>
        <p:txBody>
          <a:bodyPr wrap="square" rtlCol="0">
            <a:spAutoFit/>
          </a:bodyPr>
          <a:lstStyle/>
          <a:p>
            <a:r>
              <a:rPr lang="en-US" dirty="0"/>
              <a:t>2</a:t>
            </a:r>
            <a:endParaRPr lang="en-CA" dirty="0"/>
          </a:p>
        </p:txBody>
      </p:sp>
      <p:pic>
        <p:nvPicPr>
          <p:cNvPr id="25" name="Content Placeholder 6">
            <a:extLst>
              <a:ext uri="{FF2B5EF4-FFF2-40B4-BE49-F238E27FC236}">
                <a16:creationId xmlns:a16="http://schemas.microsoft.com/office/drawing/2014/main" id="{743A8DC8-A403-5BF9-1C3F-EF89E9E817C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960620" y="2438775"/>
            <a:ext cx="5180495" cy="3885372"/>
          </a:xfrm>
          <a:prstGeom prst="rect">
            <a:avLst/>
          </a:prstGeom>
        </p:spPr>
      </p:pic>
      <p:sp>
        <p:nvSpPr>
          <p:cNvPr id="27" name="TextBox 26">
            <a:extLst>
              <a:ext uri="{FF2B5EF4-FFF2-40B4-BE49-F238E27FC236}">
                <a16:creationId xmlns:a16="http://schemas.microsoft.com/office/drawing/2014/main" id="{5D7D72F9-1540-AFBC-F4E8-DEE53770643C}"/>
              </a:ext>
            </a:extLst>
          </p:cNvPr>
          <p:cNvSpPr txBox="1"/>
          <p:nvPr/>
        </p:nvSpPr>
        <p:spPr>
          <a:xfrm>
            <a:off x="10607597" y="301258"/>
            <a:ext cx="838628" cy="369332"/>
          </a:xfrm>
          <a:prstGeom prst="rect">
            <a:avLst/>
          </a:prstGeom>
          <a:noFill/>
        </p:spPr>
        <p:txBody>
          <a:bodyPr wrap="none" rtlCol="0">
            <a:spAutoFit/>
          </a:bodyPr>
          <a:lstStyle/>
          <a:p>
            <a:r>
              <a:rPr lang="en-US" dirty="0">
                <a:highlight>
                  <a:srgbClr val="00FFFF"/>
                </a:highlight>
              </a:rPr>
              <a:t>TRY IT!</a:t>
            </a:r>
            <a:endParaRPr lang="en-CA" dirty="0">
              <a:highlight>
                <a:srgbClr val="00FFFF"/>
              </a:highlight>
            </a:endParaRPr>
          </a:p>
        </p:txBody>
      </p:sp>
    </p:spTree>
    <p:extLst>
      <p:ext uri="{BB962C8B-B14F-4D97-AF65-F5344CB8AC3E}">
        <p14:creationId xmlns:p14="http://schemas.microsoft.com/office/powerpoint/2010/main" val="22294738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C11D83-23FB-D99D-48E5-E9F8ECD0D9F1}"/>
              </a:ext>
            </a:extLst>
          </p:cNvPr>
          <p:cNvSpPr>
            <a:spLocks noGrp="1"/>
          </p:cNvSpPr>
          <p:nvPr>
            <p:ph type="title"/>
          </p:nvPr>
        </p:nvSpPr>
        <p:spPr>
          <a:xfrm>
            <a:off x="141353" y="301116"/>
            <a:ext cx="1730849" cy="1589814"/>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1600" kern="1200" dirty="0">
                <a:solidFill>
                  <a:srgbClr val="FFFFFF"/>
                </a:solidFill>
                <a:ea typeface="+mj-ea"/>
                <a:cs typeface="+mj-cs"/>
              </a:rPr>
              <a:t>Exercise 1: Draw and Label</a:t>
            </a:r>
          </a:p>
        </p:txBody>
      </p:sp>
      <p:sp>
        <p:nvSpPr>
          <p:cNvPr id="3" name="TextBox 2">
            <a:extLst>
              <a:ext uri="{FF2B5EF4-FFF2-40B4-BE49-F238E27FC236}">
                <a16:creationId xmlns:a16="http://schemas.microsoft.com/office/drawing/2014/main" id="{B276EAB1-5D38-B440-85E3-EF087C7FE471}"/>
              </a:ext>
            </a:extLst>
          </p:cNvPr>
          <p:cNvSpPr txBox="1"/>
          <p:nvPr/>
        </p:nvSpPr>
        <p:spPr>
          <a:xfrm>
            <a:off x="2115338" y="478637"/>
            <a:ext cx="1484023" cy="1077218"/>
          </a:xfrm>
          <a:prstGeom prst="rect">
            <a:avLst/>
          </a:prstGeom>
          <a:solidFill>
            <a:schemeClr val="bg1"/>
          </a:solidFill>
        </p:spPr>
        <p:txBody>
          <a:bodyPr wrap="square" rtlCol="0">
            <a:spAutoFit/>
          </a:bodyPr>
          <a:lstStyle/>
          <a:p>
            <a:r>
              <a:rPr lang="en-US" sz="1600" i="1" dirty="0"/>
              <a:t>You will Need: A paper, a ruler, a pencil, and an eraser.</a:t>
            </a:r>
          </a:p>
        </p:txBody>
      </p:sp>
      <p:pic>
        <p:nvPicPr>
          <p:cNvPr id="13" name="Picture 12">
            <a:extLst>
              <a:ext uri="{FF2B5EF4-FFF2-40B4-BE49-F238E27FC236}">
                <a16:creationId xmlns:a16="http://schemas.microsoft.com/office/drawing/2014/main" id="{DE28BB68-6B4F-8B96-F1B7-49BCA5535368}"/>
              </a:ext>
            </a:extLst>
          </p:cNvPr>
          <p:cNvPicPr>
            <a:picLocks noChangeAspect="1"/>
          </p:cNvPicPr>
          <p:nvPr/>
        </p:nvPicPr>
        <p:blipFill>
          <a:blip r:embed="rId3"/>
          <a:stretch>
            <a:fillRect/>
          </a:stretch>
        </p:blipFill>
        <p:spPr>
          <a:xfrm>
            <a:off x="4494139" y="478637"/>
            <a:ext cx="2873565" cy="1890931"/>
          </a:xfrm>
          <a:prstGeom prst="rect">
            <a:avLst/>
          </a:prstGeom>
        </p:spPr>
      </p:pic>
      <p:sp>
        <p:nvSpPr>
          <p:cNvPr id="19" name="TextBox 18">
            <a:extLst>
              <a:ext uri="{FF2B5EF4-FFF2-40B4-BE49-F238E27FC236}">
                <a16:creationId xmlns:a16="http://schemas.microsoft.com/office/drawing/2014/main" id="{3C5B81AB-31D4-479D-7860-DA68B159CA65}"/>
              </a:ext>
            </a:extLst>
          </p:cNvPr>
          <p:cNvSpPr txBox="1"/>
          <p:nvPr/>
        </p:nvSpPr>
        <p:spPr>
          <a:xfrm>
            <a:off x="7367704" y="485924"/>
            <a:ext cx="762686" cy="369332"/>
          </a:xfrm>
          <a:prstGeom prst="rect">
            <a:avLst/>
          </a:prstGeom>
          <a:noFill/>
        </p:spPr>
        <p:txBody>
          <a:bodyPr wrap="square" rtlCol="0">
            <a:spAutoFit/>
          </a:bodyPr>
          <a:lstStyle/>
          <a:p>
            <a:r>
              <a:rPr lang="en-US" dirty="0"/>
              <a:t>4</a:t>
            </a:r>
            <a:endParaRPr lang="en-CA" dirty="0"/>
          </a:p>
        </p:txBody>
      </p:sp>
      <p:sp>
        <p:nvSpPr>
          <p:cNvPr id="20" name="TextBox 19">
            <a:extLst>
              <a:ext uri="{FF2B5EF4-FFF2-40B4-BE49-F238E27FC236}">
                <a16:creationId xmlns:a16="http://schemas.microsoft.com/office/drawing/2014/main" id="{4B722DAB-1AD2-EB89-8A52-9BFCCE0007AE}"/>
              </a:ext>
            </a:extLst>
          </p:cNvPr>
          <p:cNvSpPr txBox="1"/>
          <p:nvPr/>
        </p:nvSpPr>
        <p:spPr>
          <a:xfrm>
            <a:off x="4282240" y="516737"/>
            <a:ext cx="269815" cy="369332"/>
          </a:xfrm>
          <a:prstGeom prst="rect">
            <a:avLst/>
          </a:prstGeom>
          <a:noFill/>
        </p:spPr>
        <p:txBody>
          <a:bodyPr wrap="square" rtlCol="0">
            <a:spAutoFit/>
          </a:bodyPr>
          <a:lstStyle/>
          <a:p>
            <a:r>
              <a:rPr lang="en-US" dirty="0"/>
              <a:t>3</a:t>
            </a:r>
            <a:endParaRPr lang="en-CA" dirty="0"/>
          </a:p>
        </p:txBody>
      </p:sp>
      <p:pic>
        <p:nvPicPr>
          <p:cNvPr id="22" name="Picture 21">
            <a:extLst>
              <a:ext uri="{FF2B5EF4-FFF2-40B4-BE49-F238E27FC236}">
                <a16:creationId xmlns:a16="http://schemas.microsoft.com/office/drawing/2014/main" id="{C352B90F-B78F-89EA-487D-DAD510FB7B8C}"/>
              </a:ext>
            </a:extLst>
          </p:cNvPr>
          <p:cNvPicPr>
            <a:picLocks noChangeAspect="1"/>
          </p:cNvPicPr>
          <p:nvPr/>
        </p:nvPicPr>
        <p:blipFill>
          <a:blip r:embed="rId4"/>
          <a:stretch>
            <a:fillRect/>
          </a:stretch>
        </p:blipFill>
        <p:spPr>
          <a:xfrm>
            <a:off x="7579603" y="513242"/>
            <a:ext cx="2873564" cy="1890930"/>
          </a:xfrm>
          <a:prstGeom prst="rect">
            <a:avLst/>
          </a:prstGeom>
        </p:spPr>
      </p:pic>
      <p:pic>
        <p:nvPicPr>
          <p:cNvPr id="9" name="Content Placeholder 6">
            <a:extLst>
              <a:ext uri="{FF2B5EF4-FFF2-40B4-BE49-F238E27FC236}">
                <a16:creationId xmlns:a16="http://schemas.microsoft.com/office/drawing/2014/main" id="{0839FE50-BF7E-2DB4-00BB-C177D929777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960620" y="2438775"/>
            <a:ext cx="5180495" cy="3885372"/>
          </a:xfrm>
          <a:prstGeom prst="rect">
            <a:avLst/>
          </a:prstGeom>
        </p:spPr>
      </p:pic>
      <p:sp>
        <p:nvSpPr>
          <p:cNvPr id="12" name="TextBox 11">
            <a:extLst>
              <a:ext uri="{FF2B5EF4-FFF2-40B4-BE49-F238E27FC236}">
                <a16:creationId xmlns:a16="http://schemas.microsoft.com/office/drawing/2014/main" id="{967EC93E-0548-B389-05EE-73C4791E4CFF}"/>
              </a:ext>
            </a:extLst>
          </p:cNvPr>
          <p:cNvSpPr txBox="1"/>
          <p:nvPr/>
        </p:nvSpPr>
        <p:spPr>
          <a:xfrm>
            <a:off x="406400" y="2070126"/>
            <a:ext cx="3091180" cy="3170099"/>
          </a:xfrm>
          <a:prstGeom prst="rect">
            <a:avLst/>
          </a:prstGeom>
          <a:solidFill>
            <a:schemeClr val="bg1"/>
          </a:solidFill>
        </p:spPr>
        <p:txBody>
          <a:bodyPr wrap="square" rtlCol="0">
            <a:spAutoFit/>
          </a:bodyPr>
          <a:lstStyle/>
          <a:p>
            <a:r>
              <a:rPr lang="en-US" sz="2000" dirty="0"/>
              <a:t>STEPS:</a:t>
            </a:r>
            <a:br>
              <a:rPr lang="en-US" sz="2000" dirty="0"/>
            </a:br>
            <a:endParaRPr lang="en-US" sz="2000" dirty="0"/>
          </a:p>
          <a:p>
            <a:pPr marL="457200" indent="-457200">
              <a:buAutoNum type="arabicPeriod"/>
            </a:pPr>
            <a:r>
              <a:rPr lang="en-US" sz="1000" dirty="0"/>
              <a:t>Recreate the frame of this picture.</a:t>
            </a:r>
          </a:p>
          <a:p>
            <a:pPr marL="457200" indent="-457200">
              <a:buAutoNum type="arabicPeriod"/>
            </a:pPr>
            <a:r>
              <a:rPr lang="en-US" sz="1000" dirty="0"/>
              <a:t>Add a Horizon Line</a:t>
            </a:r>
          </a:p>
          <a:p>
            <a:pPr marL="457200" indent="-457200">
              <a:buAutoNum type="arabicPeriod"/>
            </a:pPr>
            <a:r>
              <a:rPr lang="en-US" sz="2000" dirty="0"/>
              <a:t>Add a Vanishing Point. This one is close to the center of the image.</a:t>
            </a:r>
          </a:p>
          <a:p>
            <a:pPr marL="457200" indent="-457200">
              <a:buAutoNum type="arabicPeriod"/>
            </a:pPr>
            <a:r>
              <a:rPr lang="en-US" sz="2000" dirty="0"/>
              <a:t>Create the sides of the road using Orthogonal Lines.</a:t>
            </a:r>
          </a:p>
        </p:txBody>
      </p:sp>
      <p:sp>
        <p:nvSpPr>
          <p:cNvPr id="17" name="TextBox 16">
            <a:extLst>
              <a:ext uri="{FF2B5EF4-FFF2-40B4-BE49-F238E27FC236}">
                <a16:creationId xmlns:a16="http://schemas.microsoft.com/office/drawing/2014/main" id="{1D9BA545-69C7-436D-D796-B75DE64D42D8}"/>
              </a:ext>
            </a:extLst>
          </p:cNvPr>
          <p:cNvSpPr txBox="1"/>
          <p:nvPr/>
        </p:nvSpPr>
        <p:spPr>
          <a:xfrm>
            <a:off x="10607597" y="301258"/>
            <a:ext cx="838628" cy="369332"/>
          </a:xfrm>
          <a:prstGeom prst="rect">
            <a:avLst/>
          </a:prstGeom>
          <a:noFill/>
        </p:spPr>
        <p:txBody>
          <a:bodyPr wrap="none" rtlCol="0">
            <a:spAutoFit/>
          </a:bodyPr>
          <a:lstStyle/>
          <a:p>
            <a:r>
              <a:rPr lang="en-US" dirty="0">
                <a:highlight>
                  <a:srgbClr val="00FFFF"/>
                </a:highlight>
              </a:rPr>
              <a:t>TRY IT!</a:t>
            </a:r>
            <a:endParaRPr lang="en-CA" dirty="0">
              <a:highlight>
                <a:srgbClr val="00FFFF"/>
              </a:highlight>
            </a:endParaRPr>
          </a:p>
        </p:txBody>
      </p:sp>
    </p:spTree>
    <p:extLst>
      <p:ext uri="{BB962C8B-B14F-4D97-AF65-F5344CB8AC3E}">
        <p14:creationId xmlns:p14="http://schemas.microsoft.com/office/powerpoint/2010/main" val="8457677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C11D83-23FB-D99D-48E5-E9F8ECD0D9F1}"/>
              </a:ext>
            </a:extLst>
          </p:cNvPr>
          <p:cNvSpPr>
            <a:spLocks noGrp="1"/>
          </p:cNvSpPr>
          <p:nvPr>
            <p:ph type="title"/>
          </p:nvPr>
        </p:nvSpPr>
        <p:spPr>
          <a:xfrm>
            <a:off x="141353" y="301116"/>
            <a:ext cx="1730849" cy="1589814"/>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1600" kern="1200" dirty="0">
                <a:solidFill>
                  <a:srgbClr val="FFFFFF"/>
                </a:solidFill>
                <a:ea typeface="+mj-ea"/>
                <a:cs typeface="+mj-cs"/>
              </a:rPr>
              <a:t>Exercise 1: Draw and Label</a:t>
            </a:r>
          </a:p>
        </p:txBody>
      </p:sp>
      <p:sp>
        <p:nvSpPr>
          <p:cNvPr id="3" name="TextBox 2">
            <a:extLst>
              <a:ext uri="{FF2B5EF4-FFF2-40B4-BE49-F238E27FC236}">
                <a16:creationId xmlns:a16="http://schemas.microsoft.com/office/drawing/2014/main" id="{B276EAB1-5D38-B440-85E3-EF087C7FE471}"/>
              </a:ext>
            </a:extLst>
          </p:cNvPr>
          <p:cNvSpPr txBox="1"/>
          <p:nvPr/>
        </p:nvSpPr>
        <p:spPr>
          <a:xfrm>
            <a:off x="2115338" y="478637"/>
            <a:ext cx="1484023" cy="1077218"/>
          </a:xfrm>
          <a:prstGeom prst="rect">
            <a:avLst/>
          </a:prstGeom>
          <a:solidFill>
            <a:schemeClr val="bg1"/>
          </a:solidFill>
        </p:spPr>
        <p:txBody>
          <a:bodyPr wrap="square" rtlCol="0">
            <a:spAutoFit/>
          </a:bodyPr>
          <a:lstStyle/>
          <a:p>
            <a:r>
              <a:rPr lang="en-US" sz="1600" i="1" dirty="0"/>
              <a:t>You will Need: A paper, a ruler, a pencil, and an eraser.</a:t>
            </a:r>
          </a:p>
        </p:txBody>
      </p:sp>
      <p:pic>
        <p:nvPicPr>
          <p:cNvPr id="13" name="Picture 12">
            <a:extLst>
              <a:ext uri="{FF2B5EF4-FFF2-40B4-BE49-F238E27FC236}">
                <a16:creationId xmlns:a16="http://schemas.microsoft.com/office/drawing/2014/main" id="{DE28BB68-6B4F-8B96-F1B7-49BCA553536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94139" y="478637"/>
            <a:ext cx="2873564" cy="1890931"/>
          </a:xfrm>
          <a:prstGeom prst="rect">
            <a:avLst/>
          </a:prstGeom>
        </p:spPr>
      </p:pic>
      <p:sp>
        <p:nvSpPr>
          <p:cNvPr id="19" name="TextBox 18">
            <a:extLst>
              <a:ext uri="{FF2B5EF4-FFF2-40B4-BE49-F238E27FC236}">
                <a16:creationId xmlns:a16="http://schemas.microsoft.com/office/drawing/2014/main" id="{3C5B81AB-31D4-479D-7860-DA68B159CA65}"/>
              </a:ext>
            </a:extLst>
          </p:cNvPr>
          <p:cNvSpPr txBox="1"/>
          <p:nvPr/>
        </p:nvSpPr>
        <p:spPr>
          <a:xfrm>
            <a:off x="7367704" y="485924"/>
            <a:ext cx="762686" cy="369332"/>
          </a:xfrm>
          <a:prstGeom prst="rect">
            <a:avLst/>
          </a:prstGeom>
          <a:noFill/>
        </p:spPr>
        <p:txBody>
          <a:bodyPr wrap="square" rtlCol="0">
            <a:spAutoFit/>
          </a:bodyPr>
          <a:lstStyle/>
          <a:p>
            <a:r>
              <a:rPr lang="en-US" dirty="0"/>
              <a:t>6</a:t>
            </a:r>
            <a:endParaRPr lang="en-CA" dirty="0"/>
          </a:p>
        </p:txBody>
      </p:sp>
      <p:sp>
        <p:nvSpPr>
          <p:cNvPr id="20" name="TextBox 19">
            <a:extLst>
              <a:ext uri="{FF2B5EF4-FFF2-40B4-BE49-F238E27FC236}">
                <a16:creationId xmlns:a16="http://schemas.microsoft.com/office/drawing/2014/main" id="{4B722DAB-1AD2-EB89-8A52-9BFCCE0007AE}"/>
              </a:ext>
            </a:extLst>
          </p:cNvPr>
          <p:cNvSpPr txBox="1"/>
          <p:nvPr/>
        </p:nvSpPr>
        <p:spPr>
          <a:xfrm>
            <a:off x="4282240" y="516737"/>
            <a:ext cx="269815" cy="369332"/>
          </a:xfrm>
          <a:prstGeom prst="rect">
            <a:avLst/>
          </a:prstGeom>
          <a:noFill/>
        </p:spPr>
        <p:txBody>
          <a:bodyPr wrap="square" rtlCol="0">
            <a:spAutoFit/>
          </a:bodyPr>
          <a:lstStyle/>
          <a:p>
            <a:r>
              <a:rPr lang="en-US" dirty="0"/>
              <a:t>5</a:t>
            </a:r>
            <a:endParaRPr lang="en-CA" dirty="0"/>
          </a:p>
        </p:txBody>
      </p:sp>
      <p:pic>
        <p:nvPicPr>
          <p:cNvPr id="22" name="Picture 21">
            <a:extLst>
              <a:ext uri="{FF2B5EF4-FFF2-40B4-BE49-F238E27FC236}">
                <a16:creationId xmlns:a16="http://schemas.microsoft.com/office/drawing/2014/main" id="{C352B90F-B78F-89EA-487D-DAD510FB7B8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579602" y="485924"/>
            <a:ext cx="2873563" cy="1890930"/>
          </a:xfrm>
          <a:prstGeom prst="rect">
            <a:avLst/>
          </a:prstGeom>
        </p:spPr>
      </p:pic>
      <p:pic>
        <p:nvPicPr>
          <p:cNvPr id="9" name="Content Placeholder 6">
            <a:extLst>
              <a:ext uri="{FF2B5EF4-FFF2-40B4-BE49-F238E27FC236}">
                <a16:creationId xmlns:a16="http://schemas.microsoft.com/office/drawing/2014/main" id="{0839FE50-BF7E-2DB4-00BB-C177D929777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960620" y="2438775"/>
            <a:ext cx="5180495" cy="3885372"/>
          </a:xfrm>
          <a:prstGeom prst="rect">
            <a:avLst/>
          </a:prstGeom>
        </p:spPr>
      </p:pic>
      <p:sp>
        <p:nvSpPr>
          <p:cNvPr id="4" name="TextBox 3">
            <a:extLst>
              <a:ext uri="{FF2B5EF4-FFF2-40B4-BE49-F238E27FC236}">
                <a16:creationId xmlns:a16="http://schemas.microsoft.com/office/drawing/2014/main" id="{FC778615-AB66-8A12-82D1-5DBD41740565}"/>
              </a:ext>
            </a:extLst>
          </p:cNvPr>
          <p:cNvSpPr txBox="1"/>
          <p:nvPr/>
        </p:nvSpPr>
        <p:spPr>
          <a:xfrm>
            <a:off x="406400" y="2070126"/>
            <a:ext cx="3091180" cy="4247317"/>
          </a:xfrm>
          <a:prstGeom prst="rect">
            <a:avLst/>
          </a:prstGeom>
          <a:solidFill>
            <a:schemeClr val="bg1"/>
          </a:solidFill>
        </p:spPr>
        <p:txBody>
          <a:bodyPr wrap="square" rtlCol="0">
            <a:spAutoFit/>
          </a:bodyPr>
          <a:lstStyle/>
          <a:p>
            <a:r>
              <a:rPr lang="en-US" sz="2000" dirty="0"/>
              <a:t>STEPS:</a:t>
            </a:r>
          </a:p>
          <a:p>
            <a:pPr marL="457200" indent="-457200">
              <a:buAutoNum type="arabicPeriod"/>
            </a:pPr>
            <a:r>
              <a:rPr lang="en-US" sz="1000" dirty="0"/>
              <a:t>Recreate the frame of this picture.</a:t>
            </a:r>
          </a:p>
          <a:p>
            <a:pPr marL="457200" indent="-457200">
              <a:buAutoNum type="arabicPeriod"/>
            </a:pPr>
            <a:r>
              <a:rPr lang="en-US" sz="1000" dirty="0"/>
              <a:t>Add a Horizon Line</a:t>
            </a:r>
          </a:p>
          <a:p>
            <a:pPr marL="457200" indent="-457200">
              <a:buAutoNum type="arabicPeriod"/>
            </a:pPr>
            <a:r>
              <a:rPr lang="en-US" sz="1000" dirty="0"/>
              <a:t>Add a Vanishing Point.</a:t>
            </a:r>
          </a:p>
          <a:p>
            <a:pPr marL="457200" indent="-457200">
              <a:buAutoNum type="arabicPeriod"/>
            </a:pPr>
            <a:r>
              <a:rPr lang="en-US" sz="1000" dirty="0"/>
              <a:t>Create the sides of the road using Orthogonal Lines.</a:t>
            </a:r>
          </a:p>
          <a:p>
            <a:pPr marL="457200" indent="-457200">
              <a:buAutoNum type="arabicPeriod"/>
            </a:pPr>
            <a:r>
              <a:rPr lang="en-US" sz="2000" dirty="0"/>
              <a:t>Add </a:t>
            </a:r>
            <a:r>
              <a:rPr lang="en-US" sz="2000" b="1" dirty="0"/>
              <a:t>at least two </a:t>
            </a:r>
            <a:r>
              <a:rPr lang="en-US" sz="2000" dirty="0"/>
              <a:t>details: the yellow road lines, the row of trees, the telephone poles and wires. Colour (optional).</a:t>
            </a:r>
          </a:p>
          <a:p>
            <a:pPr marL="457200" indent="-457200">
              <a:buAutoNum type="arabicPeriod"/>
            </a:pPr>
            <a:r>
              <a:rPr lang="en-US" sz="2000" dirty="0"/>
              <a:t>Label H for Horizon Line, V for Vanishing Point, and O for Orthogonal Lines.</a:t>
            </a:r>
          </a:p>
        </p:txBody>
      </p:sp>
      <p:sp>
        <p:nvSpPr>
          <p:cNvPr id="5" name="TextBox 4">
            <a:extLst>
              <a:ext uri="{FF2B5EF4-FFF2-40B4-BE49-F238E27FC236}">
                <a16:creationId xmlns:a16="http://schemas.microsoft.com/office/drawing/2014/main" id="{52D9246D-4E14-1BA4-835C-7DD63C3FF4DF}"/>
              </a:ext>
            </a:extLst>
          </p:cNvPr>
          <p:cNvSpPr txBox="1"/>
          <p:nvPr/>
        </p:nvSpPr>
        <p:spPr>
          <a:xfrm>
            <a:off x="10607597" y="301258"/>
            <a:ext cx="838628" cy="369332"/>
          </a:xfrm>
          <a:prstGeom prst="rect">
            <a:avLst/>
          </a:prstGeom>
          <a:noFill/>
        </p:spPr>
        <p:txBody>
          <a:bodyPr wrap="none" rtlCol="0">
            <a:spAutoFit/>
          </a:bodyPr>
          <a:lstStyle/>
          <a:p>
            <a:r>
              <a:rPr lang="en-US" dirty="0">
                <a:highlight>
                  <a:srgbClr val="00FFFF"/>
                </a:highlight>
              </a:rPr>
              <a:t>TRY IT!</a:t>
            </a:r>
            <a:endParaRPr lang="en-CA" dirty="0">
              <a:highlight>
                <a:srgbClr val="00FFFF"/>
              </a:highlight>
            </a:endParaRPr>
          </a:p>
        </p:txBody>
      </p:sp>
    </p:spTree>
    <p:extLst>
      <p:ext uri="{BB962C8B-B14F-4D97-AF65-F5344CB8AC3E}">
        <p14:creationId xmlns:p14="http://schemas.microsoft.com/office/powerpoint/2010/main" val="4084927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AF86C-AD75-695C-F682-9383ACFF4525}"/>
              </a:ext>
            </a:extLst>
          </p:cNvPr>
          <p:cNvSpPr>
            <a:spLocks noGrp="1"/>
          </p:cNvSpPr>
          <p:nvPr>
            <p:ph type="title"/>
          </p:nvPr>
        </p:nvSpPr>
        <p:spPr>
          <a:xfrm>
            <a:off x="1390651" y="409575"/>
            <a:ext cx="3492500" cy="1325563"/>
          </a:xfrm>
        </p:spPr>
        <p:txBody>
          <a:bodyPr/>
          <a:lstStyle/>
          <a:p>
            <a:r>
              <a:rPr lang="en-CA" b="1" dirty="0"/>
              <a:t>Objectives</a:t>
            </a:r>
          </a:p>
        </p:txBody>
      </p:sp>
      <p:sp>
        <p:nvSpPr>
          <p:cNvPr id="3" name="Content Placeholder 2">
            <a:extLst>
              <a:ext uri="{FF2B5EF4-FFF2-40B4-BE49-F238E27FC236}">
                <a16:creationId xmlns:a16="http://schemas.microsoft.com/office/drawing/2014/main" id="{31409102-E208-ECEE-F094-4CB15136E48D}"/>
              </a:ext>
            </a:extLst>
          </p:cNvPr>
          <p:cNvSpPr>
            <a:spLocks noGrp="1"/>
          </p:cNvSpPr>
          <p:nvPr>
            <p:ph idx="1"/>
          </p:nvPr>
        </p:nvSpPr>
        <p:spPr>
          <a:xfrm>
            <a:off x="1390651" y="1602083"/>
            <a:ext cx="4660900" cy="4619330"/>
          </a:xfrm>
        </p:spPr>
        <p:txBody>
          <a:bodyPr>
            <a:normAutofit fontScale="92500" lnSpcReduction="20000"/>
          </a:bodyPr>
          <a:lstStyle/>
          <a:p>
            <a:r>
              <a:rPr lang="en-US" sz="3200" dirty="0">
                <a:latin typeface="+mj-lt"/>
                <a:ea typeface="+mj-ea"/>
                <a:cs typeface="+mj-cs"/>
              </a:rPr>
              <a:t>Learn the basic terms of perspective and their functions: Horizon Line (H), Vanishing Point (V), and Orthogonal Lines.</a:t>
            </a:r>
          </a:p>
          <a:p>
            <a:r>
              <a:rPr lang="en-US" sz="3200" dirty="0">
                <a:latin typeface="+mj-lt"/>
                <a:ea typeface="+mj-ea"/>
                <a:cs typeface="+mj-cs"/>
              </a:rPr>
              <a:t>Learn how perspective creates the illusion of dimension in drawings and photographs.</a:t>
            </a:r>
          </a:p>
          <a:p>
            <a:r>
              <a:rPr lang="en-US" sz="3200" dirty="0">
                <a:latin typeface="+mj-lt"/>
                <a:ea typeface="+mj-ea"/>
                <a:cs typeface="+mj-cs"/>
              </a:rPr>
              <a:t>Familiarize yourself with drawing in one-point perspective using guided exercises.</a:t>
            </a:r>
          </a:p>
          <a:p>
            <a:endParaRPr lang="en-US" sz="3200" dirty="0">
              <a:latin typeface="+mj-lt"/>
              <a:ea typeface="+mj-ea"/>
              <a:cs typeface="+mj-cs"/>
            </a:endParaRPr>
          </a:p>
          <a:p>
            <a:endParaRPr lang="en-US" sz="3200" dirty="0">
              <a:latin typeface="+mj-lt"/>
              <a:ea typeface="+mj-ea"/>
              <a:cs typeface="+mj-cs"/>
            </a:endParaRPr>
          </a:p>
          <a:p>
            <a:endParaRPr lang="en-CA" sz="3200" dirty="0"/>
          </a:p>
          <a:p>
            <a:endParaRPr lang="en-CA" sz="3200" dirty="0"/>
          </a:p>
        </p:txBody>
      </p:sp>
      <p:sp>
        <p:nvSpPr>
          <p:cNvPr id="4" name="Title 1">
            <a:extLst>
              <a:ext uri="{FF2B5EF4-FFF2-40B4-BE49-F238E27FC236}">
                <a16:creationId xmlns:a16="http://schemas.microsoft.com/office/drawing/2014/main" id="{B0F86955-10D2-E019-497F-C8EA94D40B30}"/>
              </a:ext>
            </a:extLst>
          </p:cNvPr>
          <p:cNvSpPr txBox="1">
            <a:spLocks/>
          </p:cNvSpPr>
          <p:nvPr/>
        </p:nvSpPr>
        <p:spPr>
          <a:xfrm>
            <a:off x="6445250" y="409575"/>
            <a:ext cx="34925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b="1" dirty="0"/>
              <a:t>Exercises</a:t>
            </a:r>
          </a:p>
        </p:txBody>
      </p:sp>
      <p:sp>
        <p:nvSpPr>
          <p:cNvPr id="5" name="Content Placeholder 2">
            <a:extLst>
              <a:ext uri="{FF2B5EF4-FFF2-40B4-BE49-F238E27FC236}">
                <a16:creationId xmlns:a16="http://schemas.microsoft.com/office/drawing/2014/main" id="{78D1E1F5-0888-2F7A-CDA3-3BE16DA848CC}"/>
              </a:ext>
            </a:extLst>
          </p:cNvPr>
          <p:cNvSpPr txBox="1">
            <a:spLocks/>
          </p:cNvSpPr>
          <p:nvPr/>
        </p:nvSpPr>
        <p:spPr>
          <a:xfrm>
            <a:off x="6445250" y="1602083"/>
            <a:ext cx="4660900" cy="4619330"/>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mj-lt"/>
                <a:ea typeface="+mj-ea"/>
                <a:cs typeface="+mj-cs"/>
              </a:rPr>
              <a:t>Copy a one-point perspective photograph with step-by-step written and visual instructions.</a:t>
            </a:r>
          </a:p>
          <a:p>
            <a:r>
              <a:rPr lang="en-US" sz="3200" dirty="0">
                <a:latin typeface="+mj-lt"/>
                <a:ea typeface="+mj-ea"/>
                <a:cs typeface="+mj-cs"/>
              </a:rPr>
              <a:t>Copy a one-point perspective photograph of a street using written instructions after receiving visual instructions.</a:t>
            </a:r>
          </a:p>
          <a:p>
            <a:r>
              <a:rPr lang="en-US" sz="3200" dirty="0">
                <a:latin typeface="+mj-lt"/>
                <a:ea typeface="+mj-ea"/>
                <a:cs typeface="+mj-cs"/>
              </a:rPr>
              <a:t>Choose between images and copy your favourite with written instructions only.</a:t>
            </a:r>
          </a:p>
          <a:p>
            <a:r>
              <a:rPr lang="en-US" sz="3200" dirty="0">
                <a:latin typeface="+mj-lt"/>
                <a:ea typeface="+mj-ea"/>
                <a:cs typeface="+mj-cs"/>
              </a:rPr>
              <a:t>Try a challenge drawing with written instructions but no image to copy.</a:t>
            </a:r>
          </a:p>
          <a:p>
            <a:endParaRPr lang="en-US" sz="3200" dirty="0">
              <a:latin typeface="+mj-lt"/>
              <a:ea typeface="+mj-ea"/>
              <a:cs typeface="+mj-cs"/>
            </a:endParaRPr>
          </a:p>
          <a:p>
            <a:endParaRPr lang="en-US" sz="3200" dirty="0">
              <a:latin typeface="+mj-lt"/>
              <a:ea typeface="+mj-ea"/>
              <a:cs typeface="+mj-cs"/>
            </a:endParaRPr>
          </a:p>
          <a:p>
            <a:endParaRPr lang="en-CA" sz="3200" dirty="0"/>
          </a:p>
          <a:p>
            <a:endParaRPr lang="en-CA" sz="3200" dirty="0"/>
          </a:p>
        </p:txBody>
      </p:sp>
    </p:spTree>
    <p:extLst>
      <p:ext uri="{BB962C8B-B14F-4D97-AF65-F5344CB8AC3E}">
        <p14:creationId xmlns:p14="http://schemas.microsoft.com/office/powerpoint/2010/main" val="38091036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C11D83-23FB-D99D-48E5-E9F8ECD0D9F1}"/>
              </a:ext>
            </a:extLst>
          </p:cNvPr>
          <p:cNvSpPr>
            <a:spLocks noGrp="1"/>
          </p:cNvSpPr>
          <p:nvPr>
            <p:ph type="title"/>
          </p:nvPr>
        </p:nvSpPr>
        <p:spPr>
          <a:xfrm>
            <a:off x="141353" y="301116"/>
            <a:ext cx="1730849" cy="1589814"/>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1600" kern="1200" dirty="0">
                <a:solidFill>
                  <a:srgbClr val="FFFFFF"/>
                </a:solidFill>
                <a:ea typeface="+mj-ea"/>
                <a:cs typeface="+mj-cs"/>
              </a:rPr>
              <a:t>Exercise 1: Draw and Label</a:t>
            </a:r>
          </a:p>
        </p:txBody>
      </p:sp>
      <p:sp>
        <p:nvSpPr>
          <p:cNvPr id="3" name="TextBox 2">
            <a:extLst>
              <a:ext uri="{FF2B5EF4-FFF2-40B4-BE49-F238E27FC236}">
                <a16:creationId xmlns:a16="http://schemas.microsoft.com/office/drawing/2014/main" id="{B276EAB1-5D38-B440-85E3-EF087C7FE471}"/>
              </a:ext>
            </a:extLst>
          </p:cNvPr>
          <p:cNvSpPr txBox="1"/>
          <p:nvPr/>
        </p:nvSpPr>
        <p:spPr>
          <a:xfrm>
            <a:off x="2115338" y="478637"/>
            <a:ext cx="1484023" cy="1077218"/>
          </a:xfrm>
          <a:prstGeom prst="rect">
            <a:avLst/>
          </a:prstGeom>
          <a:solidFill>
            <a:schemeClr val="bg1"/>
          </a:solidFill>
        </p:spPr>
        <p:txBody>
          <a:bodyPr wrap="square" rtlCol="0">
            <a:spAutoFit/>
          </a:bodyPr>
          <a:lstStyle/>
          <a:p>
            <a:r>
              <a:rPr lang="en-US" sz="1600" i="1" dirty="0"/>
              <a:t>You will Need: A paper, a ruler, a pencil, and an eraser.</a:t>
            </a:r>
          </a:p>
        </p:txBody>
      </p:sp>
      <p:pic>
        <p:nvPicPr>
          <p:cNvPr id="22" name="Picture 21">
            <a:extLst>
              <a:ext uri="{FF2B5EF4-FFF2-40B4-BE49-F238E27FC236}">
                <a16:creationId xmlns:a16="http://schemas.microsoft.com/office/drawing/2014/main" id="{C352B90F-B78F-89EA-487D-DAD510FB7B8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87569" y="411334"/>
            <a:ext cx="4889500" cy="3217505"/>
          </a:xfrm>
          <a:prstGeom prst="rect">
            <a:avLst/>
          </a:prstGeom>
        </p:spPr>
      </p:pic>
      <p:sp>
        <p:nvSpPr>
          <p:cNvPr id="4" name="TextBox 3">
            <a:extLst>
              <a:ext uri="{FF2B5EF4-FFF2-40B4-BE49-F238E27FC236}">
                <a16:creationId xmlns:a16="http://schemas.microsoft.com/office/drawing/2014/main" id="{FC778615-AB66-8A12-82D1-5DBD41740565}"/>
              </a:ext>
            </a:extLst>
          </p:cNvPr>
          <p:cNvSpPr txBox="1"/>
          <p:nvPr/>
        </p:nvSpPr>
        <p:spPr>
          <a:xfrm>
            <a:off x="406400" y="2070126"/>
            <a:ext cx="3091180" cy="1631216"/>
          </a:xfrm>
          <a:prstGeom prst="rect">
            <a:avLst/>
          </a:prstGeom>
          <a:solidFill>
            <a:schemeClr val="bg1"/>
          </a:solidFill>
        </p:spPr>
        <p:txBody>
          <a:bodyPr wrap="square" rtlCol="0">
            <a:spAutoFit/>
          </a:bodyPr>
          <a:lstStyle/>
          <a:p>
            <a:r>
              <a:rPr lang="en-US" sz="2000" dirty="0"/>
              <a:t>Under, or near your diagram, write out definitions for Horizon Line, Vanishing Point, and Orthogonal Lines.</a:t>
            </a:r>
          </a:p>
        </p:txBody>
      </p:sp>
      <p:sp>
        <p:nvSpPr>
          <p:cNvPr id="6" name="TextBox 5">
            <a:extLst>
              <a:ext uri="{FF2B5EF4-FFF2-40B4-BE49-F238E27FC236}">
                <a16:creationId xmlns:a16="http://schemas.microsoft.com/office/drawing/2014/main" id="{0F7681DA-8744-8CA1-2D67-B7F559B26D82}"/>
              </a:ext>
            </a:extLst>
          </p:cNvPr>
          <p:cNvSpPr txBox="1"/>
          <p:nvPr/>
        </p:nvSpPr>
        <p:spPr>
          <a:xfrm>
            <a:off x="10180319" y="320292"/>
            <a:ext cx="1870327" cy="400110"/>
          </a:xfrm>
          <a:prstGeom prst="rect">
            <a:avLst/>
          </a:prstGeom>
          <a:noFill/>
        </p:spPr>
        <p:txBody>
          <a:bodyPr wrap="square" rtlCol="0">
            <a:spAutoFit/>
          </a:bodyPr>
          <a:lstStyle/>
          <a:p>
            <a:r>
              <a:rPr lang="en-US" sz="2000" dirty="0">
                <a:highlight>
                  <a:srgbClr val="FFFF00"/>
                </a:highlight>
              </a:rPr>
              <a:t>COPY TERMS!</a:t>
            </a:r>
            <a:endParaRPr lang="en-CA" sz="2000" dirty="0">
              <a:highlight>
                <a:srgbClr val="FFFF00"/>
              </a:highlight>
            </a:endParaRPr>
          </a:p>
        </p:txBody>
      </p:sp>
      <p:sp>
        <p:nvSpPr>
          <p:cNvPr id="8" name="TextBox 7">
            <a:extLst>
              <a:ext uri="{FF2B5EF4-FFF2-40B4-BE49-F238E27FC236}">
                <a16:creationId xmlns:a16="http://schemas.microsoft.com/office/drawing/2014/main" id="{5A9CEF28-5617-327F-2C57-8A9A585EBDF5}"/>
              </a:ext>
            </a:extLst>
          </p:cNvPr>
          <p:cNvSpPr txBox="1"/>
          <p:nvPr/>
        </p:nvSpPr>
        <p:spPr>
          <a:xfrm>
            <a:off x="4084319" y="3695441"/>
            <a:ext cx="6096000" cy="2308324"/>
          </a:xfrm>
          <a:prstGeom prst="rect">
            <a:avLst/>
          </a:prstGeom>
          <a:noFill/>
        </p:spPr>
        <p:txBody>
          <a:bodyPr wrap="square">
            <a:spAutoFit/>
          </a:bodyPr>
          <a:lstStyle/>
          <a:p>
            <a:pPr marL="0" indent="0">
              <a:buNone/>
            </a:pPr>
            <a:r>
              <a:rPr lang="en-US" altLang="en-US" sz="1800" dirty="0">
                <a:latin typeface="Arial" panose="020B0604020202020204" pitchFamily="34" charset="0"/>
                <a:cs typeface="Arial" panose="020B0604020202020204" pitchFamily="34" charset="0"/>
              </a:rPr>
              <a:t>The </a:t>
            </a:r>
            <a:r>
              <a:rPr lang="en-US" altLang="en-US" sz="1800" b="1" dirty="0">
                <a:latin typeface="Arial" panose="020B0604020202020204" pitchFamily="34" charset="0"/>
                <a:cs typeface="Arial" panose="020B0604020202020204" pitchFamily="34" charset="0"/>
              </a:rPr>
              <a:t>Horizon Line (H) </a:t>
            </a:r>
            <a:r>
              <a:rPr lang="en-US" altLang="en-US" sz="1800" dirty="0">
                <a:latin typeface="Arial" panose="020B0604020202020204" pitchFamily="34" charset="0"/>
                <a:cs typeface="Arial" panose="020B0604020202020204" pitchFamily="34" charset="0"/>
              </a:rPr>
              <a:t>is the shared view line of the artist and the viewer. It is the eye level.</a:t>
            </a:r>
          </a:p>
          <a:p>
            <a:pPr marL="0" indent="0">
              <a:buNone/>
            </a:pPr>
            <a:endParaRPr lang="en-US" altLang="en-US" sz="1800" dirty="0">
              <a:latin typeface="Arial" panose="020B0604020202020204" pitchFamily="34" charset="0"/>
              <a:cs typeface="Arial" panose="020B0604020202020204" pitchFamily="34" charset="0"/>
            </a:endParaRPr>
          </a:p>
          <a:p>
            <a:pPr marL="0" indent="0">
              <a:buNone/>
            </a:pPr>
            <a:r>
              <a:rPr lang="en-US" altLang="en-US" sz="1800" dirty="0">
                <a:latin typeface="Arial" panose="020B0604020202020204" pitchFamily="34" charset="0"/>
                <a:cs typeface="Arial" panose="020B0604020202020204" pitchFamily="34" charset="0"/>
              </a:rPr>
              <a:t>A </a:t>
            </a:r>
            <a:r>
              <a:rPr lang="en-US" altLang="en-US" sz="1800" b="1" dirty="0">
                <a:latin typeface="Arial" panose="020B0604020202020204" pitchFamily="34" charset="0"/>
                <a:cs typeface="Arial" panose="020B0604020202020204" pitchFamily="34" charset="0"/>
              </a:rPr>
              <a:t>Vanishing Point </a:t>
            </a:r>
            <a:r>
              <a:rPr lang="en-US" altLang="en-US" sz="1800" dirty="0">
                <a:latin typeface="Arial" panose="020B0604020202020204" pitchFamily="34" charset="0"/>
                <a:cs typeface="Arial" panose="020B0604020202020204" pitchFamily="34" charset="0"/>
              </a:rPr>
              <a:t>(</a:t>
            </a:r>
            <a:r>
              <a:rPr lang="en-US" altLang="en-US" sz="1800" b="1" dirty="0">
                <a:latin typeface="Arial" panose="020B0604020202020204" pitchFamily="34" charset="0"/>
                <a:cs typeface="Arial" panose="020B0604020202020204" pitchFamily="34" charset="0"/>
              </a:rPr>
              <a:t>V</a:t>
            </a:r>
            <a:r>
              <a:rPr lang="en-US" altLang="en-US" sz="1800" dirty="0">
                <a:latin typeface="Arial" panose="020B0604020202020204" pitchFamily="34" charset="0"/>
                <a:cs typeface="Arial" panose="020B0604020202020204" pitchFamily="34" charset="0"/>
              </a:rPr>
              <a:t>) is a point on the horizon where orthogonal lines appear to meet.</a:t>
            </a:r>
          </a:p>
          <a:p>
            <a:pPr marL="0" indent="0">
              <a:buNone/>
            </a:pPr>
            <a:endParaRPr lang="en-US" altLang="en-US" sz="1800" dirty="0">
              <a:latin typeface="Arial" panose="020B0604020202020204" pitchFamily="34" charset="0"/>
              <a:cs typeface="Arial" panose="020B0604020202020204" pitchFamily="34" charset="0"/>
            </a:endParaRPr>
          </a:p>
          <a:p>
            <a:pPr marL="0" indent="0">
              <a:buNone/>
            </a:pPr>
            <a:r>
              <a:rPr lang="en-US" sz="1800" b="1" dirty="0"/>
              <a:t>Orthogonal Lines</a:t>
            </a:r>
            <a:r>
              <a:rPr lang="en-US" sz="1800" dirty="0"/>
              <a:t>: Illusionary p</a:t>
            </a:r>
            <a:r>
              <a:rPr lang="en-US" sz="1800" dirty="0">
                <a:latin typeface="Arial" panose="020B0604020202020204" pitchFamily="34" charset="0"/>
                <a:cs typeface="Arial" panose="020B0604020202020204" pitchFamily="34" charset="0"/>
              </a:rPr>
              <a:t>arallel lines which converge at the vanishing point.</a:t>
            </a:r>
            <a:endParaRPr lang="en-US" alt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75748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C11D83-23FB-D99D-48E5-E9F8ECD0D9F1}"/>
              </a:ext>
            </a:extLst>
          </p:cNvPr>
          <p:cNvSpPr>
            <a:spLocks noGrp="1"/>
          </p:cNvSpPr>
          <p:nvPr>
            <p:ph type="title"/>
          </p:nvPr>
        </p:nvSpPr>
        <p:spPr>
          <a:xfrm>
            <a:off x="141353" y="301116"/>
            <a:ext cx="1730849" cy="1589814"/>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1600" dirty="0">
                <a:solidFill>
                  <a:srgbClr val="FFFFFF"/>
                </a:solidFill>
              </a:rPr>
              <a:t>Challenges</a:t>
            </a:r>
            <a:endParaRPr lang="en-US" sz="1600" kern="1200" dirty="0">
              <a:solidFill>
                <a:srgbClr val="FFFFFF"/>
              </a:solidFill>
              <a:ea typeface="+mj-ea"/>
              <a:cs typeface="+mj-cs"/>
            </a:endParaRPr>
          </a:p>
        </p:txBody>
      </p:sp>
      <p:sp>
        <p:nvSpPr>
          <p:cNvPr id="4" name="TextBox 3">
            <a:extLst>
              <a:ext uri="{FF2B5EF4-FFF2-40B4-BE49-F238E27FC236}">
                <a16:creationId xmlns:a16="http://schemas.microsoft.com/office/drawing/2014/main" id="{FC778615-AB66-8A12-82D1-5DBD41740565}"/>
              </a:ext>
            </a:extLst>
          </p:cNvPr>
          <p:cNvSpPr txBox="1"/>
          <p:nvPr/>
        </p:nvSpPr>
        <p:spPr>
          <a:xfrm>
            <a:off x="938443" y="2369567"/>
            <a:ext cx="3365833" cy="3693319"/>
          </a:xfrm>
          <a:prstGeom prst="rect">
            <a:avLst/>
          </a:prstGeom>
          <a:solidFill>
            <a:schemeClr val="bg1"/>
          </a:solidFill>
        </p:spPr>
        <p:txBody>
          <a:bodyPr wrap="square" rtlCol="0">
            <a:spAutoFit/>
          </a:bodyPr>
          <a:lstStyle/>
          <a:p>
            <a:r>
              <a:rPr lang="en-US" dirty="0"/>
              <a:t>Here is a photograph and a quick drawing. </a:t>
            </a:r>
          </a:p>
          <a:p>
            <a:endParaRPr lang="en-US" dirty="0"/>
          </a:p>
          <a:p>
            <a:r>
              <a:rPr lang="en-US" dirty="0"/>
              <a:t>Even though there are lots of mistakes, simplifications, and alterations, the viewer still gets some of feel of the original. </a:t>
            </a:r>
          </a:p>
          <a:p>
            <a:endParaRPr lang="en-US" dirty="0"/>
          </a:p>
          <a:p>
            <a:r>
              <a:rPr lang="en-US" dirty="0"/>
              <a:t>Don’t worry about getting the following challenge exercises </a:t>
            </a:r>
            <a:r>
              <a:rPr lang="en-US" i="1" dirty="0"/>
              <a:t>perfect</a:t>
            </a:r>
            <a:r>
              <a:rPr lang="en-US" dirty="0"/>
              <a:t>. Use them to try to work out how to make perspective work for you.</a:t>
            </a:r>
          </a:p>
        </p:txBody>
      </p:sp>
      <p:pic>
        <p:nvPicPr>
          <p:cNvPr id="2050" name="Picture 2">
            <a:extLst>
              <a:ext uri="{FF2B5EF4-FFF2-40B4-BE49-F238E27FC236}">
                <a16:creationId xmlns:a16="http://schemas.microsoft.com/office/drawing/2014/main" id="{9FB4BB9B-6E07-B67D-3C6A-92B8E5B3EF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5029246" y="377316"/>
            <a:ext cx="5057443" cy="28428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A9CABF2-3589-49BB-4BAC-25F7C8E27C58}"/>
              </a:ext>
            </a:extLst>
          </p:cNvPr>
          <p:cNvPicPr>
            <a:picLocks noChangeAspect="1"/>
          </p:cNvPicPr>
          <p:nvPr/>
        </p:nvPicPr>
        <p:blipFill>
          <a:blip r:embed="rId4"/>
          <a:stretch>
            <a:fillRect/>
          </a:stretch>
        </p:blipFill>
        <p:spPr>
          <a:xfrm>
            <a:off x="5019219" y="3331400"/>
            <a:ext cx="5067470" cy="3078925"/>
          </a:xfrm>
          <a:prstGeom prst="rect">
            <a:avLst/>
          </a:prstGeom>
        </p:spPr>
      </p:pic>
      <p:sp>
        <p:nvSpPr>
          <p:cNvPr id="8" name="TextBox 7">
            <a:extLst>
              <a:ext uri="{FF2B5EF4-FFF2-40B4-BE49-F238E27FC236}">
                <a16:creationId xmlns:a16="http://schemas.microsoft.com/office/drawing/2014/main" id="{94CE3ACB-936B-7CAD-E951-B621C758A1B8}"/>
              </a:ext>
            </a:extLst>
          </p:cNvPr>
          <p:cNvSpPr txBox="1"/>
          <p:nvPr/>
        </p:nvSpPr>
        <p:spPr>
          <a:xfrm>
            <a:off x="10314836" y="312058"/>
            <a:ext cx="1476045" cy="369332"/>
          </a:xfrm>
          <a:prstGeom prst="rect">
            <a:avLst/>
          </a:prstGeom>
          <a:noFill/>
        </p:spPr>
        <p:txBody>
          <a:bodyPr wrap="none" rtlCol="0">
            <a:spAutoFit/>
          </a:bodyPr>
          <a:lstStyle/>
          <a:p>
            <a:r>
              <a:rPr lang="en-US" dirty="0">
                <a:highlight>
                  <a:srgbClr val="C0C0C0"/>
                </a:highlight>
              </a:rPr>
              <a:t>DON’T COPY</a:t>
            </a:r>
            <a:endParaRPr lang="en-CA" dirty="0">
              <a:highlight>
                <a:srgbClr val="C0C0C0"/>
              </a:highlight>
            </a:endParaRPr>
          </a:p>
        </p:txBody>
      </p:sp>
    </p:spTree>
    <p:extLst>
      <p:ext uri="{BB962C8B-B14F-4D97-AF65-F5344CB8AC3E}">
        <p14:creationId xmlns:p14="http://schemas.microsoft.com/office/powerpoint/2010/main" val="12038843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C11D83-23FB-D99D-48E5-E9F8ECD0D9F1}"/>
              </a:ext>
            </a:extLst>
          </p:cNvPr>
          <p:cNvSpPr>
            <a:spLocks noGrp="1"/>
          </p:cNvSpPr>
          <p:nvPr>
            <p:ph type="title"/>
          </p:nvPr>
        </p:nvSpPr>
        <p:spPr>
          <a:xfrm>
            <a:off x="141353" y="301116"/>
            <a:ext cx="1730849" cy="1589814"/>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1600" dirty="0">
                <a:solidFill>
                  <a:srgbClr val="FFFFFF"/>
                </a:solidFill>
              </a:rPr>
              <a:t>Challenge 1</a:t>
            </a:r>
            <a:r>
              <a:rPr lang="en-US" sz="1600" kern="1200" dirty="0">
                <a:solidFill>
                  <a:srgbClr val="FFFFFF"/>
                </a:solidFill>
                <a:ea typeface="+mj-ea"/>
                <a:cs typeface="+mj-cs"/>
              </a:rPr>
              <a:t>: Draw with a Vanishing Point</a:t>
            </a:r>
          </a:p>
        </p:txBody>
      </p:sp>
      <p:sp>
        <p:nvSpPr>
          <p:cNvPr id="3" name="TextBox 2">
            <a:extLst>
              <a:ext uri="{FF2B5EF4-FFF2-40B4-BE49-F238E27FC236}">
                <a16:creationId xmlns:a16="http://schemas.microsoft.com/office/drawing/2014/main" id="{B276EAB1-5D38-B440-85E3-EF087C7FE471}"/>
              </a:ext>
            </a:extLst>
          </p:cNvPr>
          <p:cNvSpPr txBox="1"/>
          <p:nvPr/>
        </p:nvSpPr>
        <p:spPr>
          <a:xfrm>
            <a:off x="2115338" y="478637"/>
            <a:ext cx="1484023" cy="584775"/>
          </a:xfrm>
          <a:prstGeom prst="rect">
            <a:avLst/>
          </a:prstGeom>
          <a:solidFill>
            <a:schemeClr val="bg1"/>
          </a:solidFill>
        </p:spPr>
        <p:txBody>
          <a:bodyPr wrap="square" rtlCol="0">
            <a:spAutoFit/>
          </a:bodyPr>
          <a:lstStyle/>
          <a:p>
            <a:r>
              <a:rPr lang="en-US" sz="1600" i="1" dirty="0"/>
              <a:t>PREP:</a:t>
            </a:r>
          </a:p>
          <a:p>
            <a:r>
              <a:rPr lang="en-US" sz="1600" i="1" dirty="0"/>
              <a:t>LOOK</a:t>
            </a:r>
          </a:p>
        </p:txBody>
      </p:sp>
      <p:sp>
        <p:nvSpPr>
          <p:cNvPr id="4" name="TextBox 3">
            <a:extLst>
              <a:ext uri="{FF2B5EF4-FFF2-40B4-BE49-F238E27FC236}">
                <a16:creationId xmlns:a16="http://schemas.microsoft.com/office/drawing/2014/main" id="{FC778615-AB66-8A12-82D1-5DBD41740565}"/>
              </a:ext>
            </a:extLst>
          </p:cNvPr>
          <p:cNvSpPr txBox="1"/>
          <p:nvPr/>
        </p:nvSpPr>
        <p:spPr>
          <a:xfrm>
            <a:off x="368300" y="2192046"/>
            <a:ext cx="2803526" cy="2277547"/>
          </a:xfrm>
          <a:prstGeom prst="rect">
            <a:avLst/>
          </a:prstGeom>
          <a:solidFill>
            <a:schemeClr val="bg1"/>
          </a:solidFill>
        </p:spPr>
        <p:txBody>
          <a:bodyPr wrap="square" rtlCol="0">
            <a:spAutoFit/>
          </a:bodyPr>
          <a:lstStyle/>
          <a:p>
            <a:endParaRPr lang="en-US" sz="1600" dirty="0"/>
          </a:p>
          <a:p>
            <a:r>
              <a:rPr lang="en-US" dirty="0"/>
              <a:t>In our first challenge, we will make a version of this picture. Don’t start drawing yet. The next few slides will should you how to find the important lines in this image. </a:t>
            </a:r>
          </a:p>
        </p:txBody>
      </p:sp>
      <p:sp>
        <p:nvSpPr>
          <p:cNvPr id="7" name="TextBox 6">
            <a:extLst>
              <a:ext uri="{FF2B5EF4-FFF2-40B4-BE49-F238E27FC236}">
                <a16:creationId xmlns:a16="http://schemas.microsoft.com/office/drawing/2014/main" id="{6CB51F72-38C3-BF91-14DE-869891A1C914}"/>
              </a:ext>
            </a:extLst>
          </p:cNvPr>
          <p:cNvSpPr txBox="1"/>
          <p:nvPr/>
        </p:nvSpPr>
        <p:spPr>
          <a:xfrm>
            <a:off x="3886531" y="6125579"/>
            <a:ext cx="6638593" cy="307777"/>
          </a:xfrm>
          <a:prstGeom prst="rect">
            <a:avLst/>
          </a:prstGeom>
          <a:noFill/>
        </p:spPr>
        <p:txBody>
          <a:bodyPr wrap="square">
            <a:spAutoFit/>
          </a:bodyPr>
          <a:lstStyle/>
          <a:p>
            <a:pPr algn="l"/>
            <a:r>
              <a:rPr lang="en-CA" sz="1400" b="0" i="0" dirty="0">
                <a:solidFill>
                  <a:srgbClr val="191B26"/>
                </a:solidFill>
                <a:effectLst/>
                <a:latin typeface="Open Sans" panose="020B0606030504020204" pitchFamily="34" charset="0"/>
              </a:rPr>
              <a:t>https://pixabay.com/photos/road-houses-city-village-old-town-6881040/</a:t>
            </a:r>
          </a:p>
        </p:txBody>
      </p:sp>
      <p:sp>
        <p:nvSpPr>
          <p:cNvPr id="10" name="TextBox 9">
            <a:extLst>
              <a:ext uri="{FF2B5EF4-FFF2-40B4-BE49-F238E27FC236}">
                <a16:creationId xmlns:a16="http://schemas.microsoft.com/office/drawing/2014/main" id="{14DB4CE7-F785-DB61-FFAF-519A1F166912}"/>
              </a:ext>
            </a:extLst>
          </p:cNvPr>
          <p:cNvSpPr txBox="1"/>
          <p:nvPr/>
        </p:nvSpPr>
        <p:spPr>
          <a:xfrm>
            <a:off x="9946034" y="378957"/>
            <a:ext cx="1886414" cy="369332"/>
          </a:xfrm>
          <a:prstGeom prst="rect">
            <a:avLst/>
          </a:prstGeom>
          <a:noFill/>
        </p:spPr>
        <p:txBody>
          <a:bodyPr wrap="none" rtlCol="0">
            <a:spAutoFit/>
          </a:bodyPr>
          <a:lstStyle/>
          <a:p>
            <a:r>
              <a:rPr lang="en-US" dirty="0">
                <a:highlight>
                  <a:srgbClr val="C0C0C0"/>
                </a:highlight>
              </a:rPr>
              <a:t>DON’T COPY YET</a:t>
            </a:r>
            <a:endParaRPr lang="en-CA" dirty="0">
              <a:highlight>
                <a:srgbClr val="C0C0C0"/>
              </a:highlight>
            </a:endParaRPr>
          </a:p>
        </p:txBody>
      </p:sp>
      <p:pic>
        <p:nvPicPr>
          <p:cNvPr id="12" name="Picture 11">
            <a:extLst>
              <a:ext uri="{FF2B5EF4-FFF2-40B4-BE49-F238E27FC236}">
                <a16:creationId xmlns:a16="http://schemas.microsoft.com/office/drawing/2014/main" id="{3EE58F77-0373-C760-9801-A060A3951D2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34888" y="771023"/>
            <a:ext cx="7696567" cy="5124951"/>
          </a:xfrm>
          <a:prstGeom prst="rect">
            <a:avLst/>
          </a:prstGeom>
        </p:spPr>
      </p:pic>
    </p:spTree>
    <p:extLst>
      <p:ext uri="{BB962C8B-B14F-4D97-AF65-F5344CB8AC3E}">
        <p14:creationId xmlns:p14="http://schemas.microsoft.com/office/powerpoint/2010/main" val="2472693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C11D83-23FB-D99D-48E5-E9F8ECD0D9F1}"/>
              </a:ext>
            </a:extLst>
          </p:cNvPr>
          <p:cNvSpPr>
            <a:spLocks noGrp="1"/>
          </p:cNvSpPr>
          <p:nvPr>
            <p:ph type="title"/>
          </p:nvPr>
        </p:nvSpPr>
        <p:spPr>
          <a:xfrm>
            <a:off x="141353" y="301116"/>
            <a:ext cx="1730849" cy="1589814"/>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1600" dirty="0">
                <a:solidFill>
                  <a:srgbClr val="FFFFFF"/>
                </a:solidFill>
              </a:rPr>
              <a:t>Challenge 1</a:t>
            </a:r>
            <a:r>
              <a:rPr lang="en-US" sz="1600" kern="1200" dirty="0">
                <a:solidFill>
                  <a:srgbClr val="FFFFFF"/>
                </a:solidFill>
                <a:ea typeface="+mj-ea"/>
                <a:cs typeface="+mj-cs"/>
              </a:rPr>
              <a:t>: Draw with a Vanishing Point</a:t>
            </a:r>
          </a:p>
        </p:txBody>
      </p:sp>
      <p:sp>
        <p:nvSpPr>
          <p:cNvPr id="3" name="TextBox 2">
            <a:extLst>
              <a:ext uri="{FF2B5EF4-FFF2-40B4-BE49-F238E27FC236}">
                <a16:creationId xmlns:a16="http://schemas.microsoft.com/office/drawing/2014/main" id="{B276EAB1-5D38-B440-85E3-EF087C7FE471}"/>
              </a:ext>
            </a:extLst>
          </p:cNvPr>
          <p:cNvSpPr txBox="1"/>
          <p:nvPr/>
        </p:nvSpPr>
        <p:spPr>
          <a:xfrm>
            <a:off x="2115338" y="478637"/>
            <a:ext cx="1484023" cy="584775"/>
          </a:xfrm>
          <a:prstGeom prst="rect">
            <a:avLst/>
          </a:prstGeom>
          <a:solidFill>
            <a:schemeClr val="bg1"/>
          </a:solidFill>
        </p:spPr>
        <p:txBody>
          <a:bodyPr wrap="square" rtlCol="0">
            <a:spAutoFit/>
          </a:bodyPr>
          <a:lstStyle/>
          <a:p>
            <a:r>
              <a:rPr lang="en-US" sz="1600" i="1" dirty="0"/>
              <a:t>PREP:</a:t>
            </a:r>
          </a:p>
          <a:p>
            <a:r>
              <a:rPr lang="en-US" sz="1600" i="1" dirty="0"/>
              <a:t>LOOK</a:t>
            </a:r>
          </a:p>
        </p:txBody>
      </p:sp>
      <p:sp>
        <p:nvSpPr>
          <p:cNvPr id="4" name="TextBox 3">
            <a:extLst>
              <a:ext uri="{FF2B5EF4-FFF2-40B4-BE49-F238E27FC236}">
                <a16:creationId xmlns:a16="http://schemas.microsoft.com/office/drawing/2014/main" id="{FC778615-AB66-8A12-82D1-5DBD41740565}"/>
              </a:ext>
            </a:extLst>
          </p:cNvPr>
          <p:cNvSpPr txBox="1"/>
          <p:nvPr/>
        </p:nvSpPr>
        <p:spPr>
          <a:xfrm>
            <a:off x="368300" y="2192046"/>
            <a:ext cx="2803526" cy="3108543"/>
          </a:xfrm>
          <a:prstGeom prst="rect">
            <a:avLst/>
          </a:prstGeom>
          <a:solidFill>
            <a:schemeClr val="bg1"/>
          </a:solidFill>
        </p:spPr>
        <p:txBody>
          <a:bodyPr wrap="square" rtlCol="0">
            <a:spAutoFit/>
          </a:bodyPr>
          <a:lstStyle/>
          <a:p>
            <a:endParaRPr lang="en-US" sz="1600" dirty="0"/>
          </a:p>
          <a:p>
            <a:r>
              <a:rPr lang="en-US" dirty="0"/>
              <a:t>There are lots of parallel lines in this photo. The divisions between buildings, the vertical sides of windows and doors are parallel to each other. They are simply vertical lines and there are dozens of them hidden in the picture.</a:t>
            </a:r>
          </a:p>
        </p:txBody>
      </p:sp>
      <p:sp>
        <p:nvSpPr>
          <p:cNvPr id="7" name="TextBox 6">
            <a:extLst>
              <a:ext uri="{FF2B5EF4-FFF2-40B4-BE49-F238E27FC236}">
                <a16:creationId xmlns:a16="http://schemas.microsoft.com/office/drawing/2014/main" id="{6CB51F72-38C3-BF91-14DE-869891A1C914}"/>
              </a:ext>
            </a:extLst>
          </p:cNvPr>
          <p:cNvSpPr txBox="1"/>
          <p:nvPr/>
        </p:nvSpPr>
        <p:spPr>
          <a:xfrm>
            <a:off x="3886531" y="6125579"/>
            <a:ext cx="6638593" cy="307777"/>
          </a:xfrm>
          <a:prstGeom prst="rect">
            <a:avLst/>
          </a:prstGeom>
          <a:noFill/>
        </p:spPr>
        <p:txBody>
          <a:bodyPr wrap="square">
            <a:spAutoFit/>
          </a:bodyPr>
          <a:lstStyle/>
          <a:p>
            <a:pPr algn="l"/>
            <a:r>
              <a:rPr lang="en-CA" sz="1400" b="0" i="0" dirty="0">
                <a:solidFill>
                  <a:srgbClr val="191B26"/>
                </a:solidFill>
                <a:effectLst/>
                <a:latin typeface="Open Sans" panose="020B0606030504020204" pitchFamily="34" charset="0"/>
              </a:rPr>
              <a:t>https://pixabay.com/photos/road-houses-city-village-old-town-6881040/</a:t>
            </a:r>
          </a:p>
        </p:txBody>
      </p:sp>
      <p:sp>
        <p:nvSpPr>
          <p:cNvPr id="10" name="TextBox 9">
            <a:extLst>
              <a:ext uri="{FF2B5EF4-FFF2-40B4-BE49-F238E27FC236}">
                <a16:creationId xmlns:a16="http://schemas.microsoft.com/office/drawing/2014/main" id="{14DB4CE7-F785-DB61-FFAF-519A1F166912}"/>
              </a:ext>
            </a:extLst>
          </p:cNvPr>
          <p:cNvSpPr txBox="1"/>
          <p:nvPr/>
        </p:nvSpPr>
        <p:spPr>
          <a:xfrm>
            <a:off x="9946034" y="378957"/>
            <a:ext cx="1886414" cy="369332"/>
          </a:xfrm>
          <a:prstGeom prst="rect">
            <a:avLst/>
          </a:prstGeom>
          <a:noFill/>
        </p:spPr>
        <p:txBody>
          <a:bodyPr wrap="none" rtlCol="0">
            <a:spAutoFit/>
          </a:bodyPr>
          <a:lstStyle/>
          <a:p>
            <a:r>
              <a:rPr lang="en-US" dirty="0">
                <a:highlight>
                  <a:srgbClr val="C0C0C0"/>
                </a:highlight>
              </a:rPr>
              <a:t>DON’T COPY YET</a:t>
            </a:r>
            <a:endParaRPr lang="en-CA" dirty="0">
              <a:highlight>
                <a:srgbClr val="C0C0C0"/>
              </a:highlight>
            </a:endParaRPr>
          </a:p>
        </p:txBody>
      </p:sp>
      <p:pic>
        <p:nvPicPr>
          <p:cNvPr id="12" name="Picture 11">
            <a:extLst>
              <a:ext uri="{FF2B5EF4-FFF2-40B4-BE49-F238E27FC236}">
                <a16:creationId xmlns:a16="http://schemas.microsoft.com/office/drawing/2014/main" id="{3EE58F77-0373-C760-9801-A060A3951D2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33444" y="771023"/>
            <a:ext cx="7699456" cy="5124951"/>
          </a:xfrm>
          <a:prstGeom prst="rect">
            <a:avLst/>
          </a:prstGeom>
        </p:spPr>
      </p:pic>
    </p:spTree>
    <p:extLst>
      <p:ext uri="{BB962C8B-B14F-4D97-AF65-F5344CB8AC3E}">
        <p14:creationId xmlns:p14="http://schemas.microsoft.com/office/powerpoint/2010/main" val="14324031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C11D83-23FB-D99D-48E5-E9F8ECD0D9F1}"/>
              </a:ext>
            </a:extLst>
          </p:cNvPr>
          <p:cNvSpPr>
            <a:spLocks noGrp="1"/>
          </p:cNvSpPr>
          <p:nvPr>
            <p:ph type="title"/>
          </p:nvPr>
        </p:nvSpPr>
        <p:spPr>
          <a:xfrm>
            <a:off x="141353" y="301116"/>
            <a:ext cx="1730849" cy="1589814"/>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1600" dirty="0">
                <a:solidFill>
                  <a:srgbClr val="FFFFFF"/>
                </a:solidFill>
              </a:rPr>
              <a:t>Challenge 1</a:t>
            </a:r>
            <a:r>
              <a:rPr lang="en-US" sz="1600" kern="1200" dirty="0">
                <a:solidFill>
                  <a:srgbClr val="FFFFFF"/>
                </a:solidFill>
                <a:ea typeface="+mj-ea"/>
                <a:cs typeface="+mj-cs"/>
              </a:rPr>
              <a:t>: Draw with a Vanishing Point</a:t>
            </a:r>
          </a:p>
        </p:txBody>
      </p:sp>
      <p:sp>
        <p:nvSpPr>
          <p:cNvPr id="3" name="TextBox 2">
            <a:extLst>
              <a:ext uri="{FF2B5EF4-FFF2-40B4-BE49-F238E27FC236}">
                <a16:creationId xmlns:a16="http://schemas.microsoft.com/office/drawing/2014/main" id="{B276EAB1-5D38-B440-85E3-EF087C7FE471}"/>
              </a:ext>
            </a:extLst>
          </p:cNvPr>
          <p:cNvSpPr txBox="1"/>
          <p:nvPr/>
        </p:nvSpPr>
        <p:spPr>
          <a:xfrm>
            <a:off x="2115338" y="478637"/>
            <a:ext cx="1484023" cy="584775"/>
          </a:xfrm>
          <a:prstGeom prst="rect">
            <a:avLst/>
          </a:prstGeom>
          <a:solidFill>
            <a:schemeClr val="bg1"/>
          </a:solidFill>
        </p:spPr>
        <p:txBody>
          <a:bodyPr wrap="square" rtlCol="0">
            <a:spAutoFit/>
          </a:bodyPr>
          <a:lstStyle/>
          <a:p>
            <a:r>
              <a:rPr lang="en-US" sz="1600" i="1" dirty="0"/>
              <a:t>PREP:</a:t>
            </a:r>
          </a:p>
          <a:p>
            <a:r>
              <a:rPr lang="en-US" sz="1600" i="1" dirty="0"/>
              <a:t>LOOK</a:t>
            </a:r>
          </a:p>
        </p:txBody>
      </p:sp>
      <p:sp>
        <p:nvSpPr>
          <p:cNvPr id="4" name="TextBox 3">
            <a:extLst>
              <a:ext uri="{FF2B5EF4-FFF2-40B4-BE49-F238E27FC236}">
                <a16:creationId xmlns:a16="http://schemas.microsoft.com/office/drawing/2014/main" id="{FC778615-AB66-8A12-82D1-5DBD41740565}"/>
              </a:ext>
            </a:extLst>
          </p:cNvPr>
          <p:cNvSpPr txBox="1"/>
          <p:nvPr/>
        </p:nvSpPr>
        <p:spPr>
          <a:xfrm>
            <a:off x="368300" y="2192046"/>
            <a:ext cx="2803526" cy="4247317"/>
          </a:xfrm>
          <a:prstGeom prst="rect">
            <a:avLst/>
          </a:prstGeom>
          <a:solidFill>
            <a:schemeClr val="bg1"/>
          </a:solidFill>
        </p:spPr>
        <p:txBody>
          <a:bodyPr wrap="square" rtlCol="0">
            <a:spAutoFit/>
          </a:bodyPr>
          <a:lstStyle/>
          <a:p>
            <a:r>
              <a:rPr lang="en-US" dirty="0"/>
              <a:t>There are also many parallel horizontal lines. The sewer grate and the lines of the paving stones are a little sloped, but many are horizontal as well. This is often the case with architectural features, which are built on the idea of boxes, which fit together neatly.</a:t>
            </a:r>
            <a:br>
              <a:rPr lang="en-US" dirty="0"/>
            </a:br>
            <a:br>
              <a:rPr lang="en-US" dirty="0"/>
            </a:br>
            <a:r>
              <a:rPr lang="en-US" dirty="0"/>
              <a:t>As nature takes over, they become more organic and less squared off.</a:t>
            </a:r>
          </a:p>
        </p:txBody>
      </p:sp>
      <p:sp>
        <p:nvSpPr>
          <p:cNvPr id="7" name="TextBox 6">
            <a:extLst>
              <a:ext uri="{FF2B5EF4-FFF2-40B4-BE49-F238E27FC236}">
                <a16:creationId xmlns:a16="http://schemas.microsoft.com/office/drawing/2014/main" id="{6CB51F72-38C3-BF91-14DE-869891A1C914}"/>
              </a:ext>
            </a:extLst>
          </p:cNvPr>
          <p:cNvSpPr txBox="1"/>
          <p:nvPr/>
        </p:nvSpPr>
        <p:spPr>
          <a:xfrm>
            <a:off x="3886531" y="6125579"/>
            <a:ext cx="6638593" cy="307777"/>
          </a:xfrm>
          <a:prstGeom prst="rect">
            <a:avLst/>
          </a:prstGeom>
          <a:noFill/>
        </p:spPr>
        <p:txBody>
          <a:bodyPr wrap="square">
            <a:spAutoFit/>
          </a:bodyPr>
          <a:lstStyle/>
          <a:p>
            <a:pPr algn="l"/>
            <a:r>
              <a:rPr lang="en-CA" sz="1400" b="0" i="0" dirty="0">
                <a:solidFill>
                  <a:srgbClr val="191B26"/>
                </a:solidFill>
                <a:effectLst/>
                <a:latin typeface="Open Sans" panose="020B0606030504020204" pitchFamily="34" charset="0"/>
              </a:rPr>
              <a:t>https://pixabay.com/photos/road-houses-city-village-old-town-6881040/</a:t>
            </a:r>
          </a:p>
        </p:txBody>
      </p:sp>
      <p:sp>
        <p:nvSpPr>
          <p:cNvPr id="10" name="TextBox 9">
            <a:extLst>
              <a:ext uri="{FF2B5EF4-FFF2-40B4-BE49-F238E27FC236}">
                <a16:creationId xmlns:a16="http://schemas.microsoft.com/office/drawing/2014/main" id="{14DB4CE7-F785-DB61-FFAF-519A1F166912}"/>
              </a:ext>
            </a:extLst>
          </p:cNvPr>
          <p:cNvSpPr txBox="1"/>
          <p:nvPr/>
        </p:nvSpPr>
        <p:spPr>
          <a:xfrm>
            <a:off x="9946034" y="378957"/>
            <a:ext cx="1886414" cy="369332"/>
          </a:xfrm>
          <a:prstGeom prst="rect">
            <a:avLst/>
          </a:prstGeom>
          <a:noFill/>
        </p:spPr>
        <p:txBody>
          <a:bodyPr wrap="none" rtlCol="0">
            <a:spAutoFit/>
          </a:bodyPr>
          <a:lstStyle/>
          <a:p>
            <a:r>
              <a:rPr lang="en-US" dirty="0">
                <a:highlight>
                  <a:srgbClr val="C0C0C0"/>
                </a:highlight>
              </a:rPr>
              <a:t>DON’T COPY YET</a:t>
            </a:r>
            <a:endParaRPr lang="en-CA" dirty="0">
              <a:highlight>
                <a:srgbClr val="C0C0C0"/>
              </a:highlight>
            </a:endParaRPr>
          </a:p>
        </p:txBody>
      </p:sp>
      <p:pic>
        <p:nvPicPr>
          <p:cNvPr id="12" name="Picture 11">
            <a:extLst>
              <a:ext uri="{FF2B5EF4-FFF2-40B4-BE49-F238E27FC236}">
                <a16:creationId xmlns:a16="http://schemas.microsoft.com/office/drawing/2014/main" id="{3EE58F77-0373-C760-9801-A060A3951D2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33444" y="771023"/>
            <a:ext cx="7699456" cy="5124950"/>
          </a:xfrm>
          <a:prstGeom prst="rect">
            <a:avLst/>
          </a:prstGeom>
        </p:spPr>
      </p:pic>
    </p:spTree>
    <p:extLst>
      <p:ext uri="{BB962C8B-B14F-4D97-AF65-F5344CB8AC3E}">
        <p14:creationId xmlns:p14="http://schemas.microsoft.com/office/powerpoint/2010/main" val="27328877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C11D83-23FB-D99D-48E5-E9F8ECD0D9F1}"/>
              </a:ext>
            </a:extLst>
          </p:cNvPr>
          <p:cNvSpPr>
            <a:spLocks noGrp="1"/>
          </p:cNvSpPr>
          <p:nvPr>
            <p:ph type="title"/>
          </p:nvPr>
        </p:nvSpPr>
        <p:spPr>
          <a:xfrm>
            <a:off x="141353" y="301116"/>
            <a:ext cx="1730849" cy="1589814"/>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1600" dirty="0">
                <a:solidFill>
                  <a:srgbClr val="FFFFFF"/>
                </a:solidFill>
              </a:rPr>
              <a:t>Challenge 1</a:t>
            </a:r>
            <a:r>
              <a:rPr lang="en-US" sz="1600" kern="1200" dirty="0">
                <a:solidFill>
                  <a:srgbClr val="FFFFFF"/>
                </a:solidFill>
                <a:ea typeface="+mj-ea"/>
                <a:cs typeface="+mj-cs"/>
              </a:rPr>
              <a:t>: Draw with a Vanishing Point</a:t>
            </a:r>
          </a:p>
        </p:txBody>
      </p:sp>
      <p:sp>
        <p:nvSpPr>
          <p:cNvPr id="3" name="TextBox 2">
            <a:extLst>
              <a:ext uri="{FF2B5EF4-FFF2-40B4-BE49-F238E27FC236}">
                <a16:creationId xmlns:a16="http://schemas.microsoft.com/office/drawing/2014/main" id="{B276EAB1-5D38-B440-85E3-EF087C7FE471}"/>
              </a:ext>
            </a:extLst>
          </p:cNvPr>
          <p:cNvSpPr txBox="1"/>
          <p:nvPr/>
        </p:nvSpPr>
        <p:spPr>
          <a:xfrm>
            <a:off x="2115338" y="478637"/>
            <a:ext cx="1484023" cy="584775"/>
          </a:xfrm>
          <a:prstGeom prst="rect">
            <a:avLst/>
          </a:prstGeom>
          <a:solidFill>
            <a:schemeClr val="bg1"/>
          </a:solidFill>
        </p:spPr>
        <p:txBody>
          <a:bodyPr wrap="square" rtlCol="0">
            <a:spAutoFit/>
          </a:bodyPr>
          <a:lstStyle/>
          <a:p>
            <a:r>
              <a:rPr lang="en-US" sz="1600" i="1" dirty="0"/>
              <a:t>PREP:</a:t>
            </a:r>
          </a:p>
          <a:p>
            <a:r>
              <a:rPr lang="en-US" sz="1600" i="1" dirty="0"/>
              <a:t>LOOK</a:t>
            </a:r>
          </a:p>
        </p:txBody>
      </p:sp>
      <p:sp>
        <p:nvSpPr>
          <p:cNvPr id="4" name="TextBox 3">
            <a:extLst>
              <a:ext uri="{FF2B5EF4-FFF2-40B4-BE49-F238E27FC236}">
                <a16:creationId xmlns:a16="http://schemas.microsoft.com/office/drawing/2014/main" id="{FC778615-AB66-8A12-82D1-5DBD41740565}"/>
              </a:ext>
            </a:extLst>
          </p:cNvPr>
          <p:cNvSpPr txBox="1"/>
          <p:nvPr/>
        </p:nvSpPr>
        <p:spPr>
          <a:xfrm>
            <a:off x="368300" y="2192046"/>
            <a:ext cx="2803526" cy="3108543"/>
          </a:xfrm>
          <a:prstGeom prst="rect">
            <a:avLst/>
          </a:prstGeom>
          <a:solidFill>
            <a:schemeClr val="bg1"/>
          </a:solidFill>
        </p:spPr>
        <p:txBody>
          <a:bodyPr wrap="square" rtlCol="0">
            <a:spAutoFit/>
          </a:bodyPr>
          <a:lstStyle/>
          <a:p>
            <a:endParaRPr lang="en-US" sz="1600" dirty="0"/>
          </a:p>
          <a:p>
            <a:r>
              <a:rPr lang="en-US" dirty="0"/>
              <a:t>The bottom of this building is recognizable as an orthogonal line, running toward an imaginary vanishing point. But the line does not continue unbroken. The other buildings have subtly different placement. They are not perfectly parallel.</a:t>
            </a:r>
          </a:p>
        </p:txBody>
      </p:sp>
      <p:sp>
        <p:nvSpPr>
          <p:cNvPr id="7" name="TextBox 6">
            <a:extLst>
              <a:ext uri="{FF2B5EF4-FFF2-40B4-BE49-F238E27FC236}">
                <a16:creationId xmlns:a16="http://schemas.microsoft.com/office/drawing/2014/main" id="{6CB51F72-38C3-BF91-14DE-869891A1C914}"/>
              </a:ext>
            </a:extLst>
          </p:cNvPr>
          <p:cNvSpPr txBox="1"/>
          <p:nvPr/>
        </p:nvSpPr>
        <p:spPr>
          <a:xfrm>
            <a:off x="3886531" y="6125579"/>
            <a:ext cx="6638593" cy="307777"/>
          </a:xfrm>
          <a:prstGeom prst="rect">
            <a:avLst/>
          </a:prstGeom>
          <a:noFill/>
        </p:spPr>
        <p:txBody>
          <a:bodyPr wrap="square">
            <a:spAutoFit/>
          </a:bodyPr>
          <a:lstStyle/>
          <a:p>
            <a:pPr algn="l"/>
            <a:r>
              <a:rPr lang="en-CA" sz="1400" b="0" i="0" dirty="0">
                <a:solidFill>
                  <a:srgbClr val="191B26"/>
                </a:solidFill>
                <a:effectLst/>
                <a:latin typeface="Open Sans" panose="020B0606030504020204" pitchFamily="34" charset="0"/>
              </a:rPr>
              <a:t>https://pixabay.com/photos/road-houses-city-village-old-town-6881040/</a:t>
            </a:r>
          </a:p>
        </p:txBody>
      </p:sp>
      <p:sp>
        <p:nvSpPr>
          <p:cNvPr id="10" name="TextBox 9">
            <a:extLst>
              <a:ext uri="{FF2B5EF4-FFF2-40B4-BE49-F238E27FC236}">
                <a16:creationId xmlns:a16="http://schemas.microsoft.com/office/drawing/2014/main" id="{14DB4CE7-F785-DB61-FFAF-519A1F166912}"/>
              </a:ext>
            </a:extLst>
          </p:cNvPr>
          <p:cNvSpPr txBox="1"/>
          <p:nvPr/>
        </p:nvSpPr>
        <p:spPr>
          <a:xfrm>
            <a:off x="9946034" y="378957"/>
            <a:ext cx="1886414" cy="369332"/>
          </a:xfrm>
          <a:prstGeom prst="rect">
            <a:avLst/>
          </a:prstGeom>
          <a:noFill/>
        </p:spPr>
        <p:txBody>
          <a:bodyPr wrap="none" rtlCol="0">
            <a:spAutoFit/>
          </a:bodyPr>
          <a:lstStyle/>
          <a:p>
            <a:r>
              <a:rPr lang="en-US" dirty="0">
                <a:highlight>
                  <a:srgbClr val="C0C0C0"/>
                </a:highlight>
              </a:rPr>
              <a:t>DON’T COPY YET</a:t>
            </a:r>
            <a:endParaRPr lang="en-CA" dirty="0">
              <a:highlight>
                <a:srgbClr val="C0C0C0"/>
              </a:highlight>
            </a:endParaRPr>
          </a:p>
        </p:txBody>
      </p:sp>
      <p:pic>
        <p:nvPicPr>
          <p:cNvPr id="12" name="Picture 11">
            <a:extLst>
              <a:ext uri="{FF2B5EF4-FFF2-40B4-BE49-F238E27FC236}">
                <a16:creationId xmlns:a16="http://schemas.microsoft.com/office/drawing/2014/main" id="{3EE58F77-0373-C760-9801-A060A3951D2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33444" y="771023"/>
            <a:ext cx="7699456" cy="5124951"/>
          </a:xfrm>
          <a:prstGeom prst="rect">
            <a:avLst/>
          </a:prstGeom>
        </p:spPr>
      </p:pic>
    </p:spTree>
    <p:extLst>
      <p:ext uri="{BB962C8B-B14F-4D97-AF65-F5344CB8AC3E}">
        <p14:creationId xmlns:p14="http://schemas.microsoft.com/office/powerpoint/2010/main" val="19476757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C11D83-23FB-D99D-48E5-E9F8ECD0D9F1}"/>
              </a:ext>
            </a:extLst>
          </p:cNvPr>
          <p:cNvSpPr>
            <a:spLocks noGrp="1"/>
          </p:cNvSpPr>
          <p:nvPr>
            <p:ph type="title"/>
          </p:nvPr>
        </p:nvSpPr>
        <p:spPr>
          <a:xfrm>
            <a:off x="141353" y="301116"/>
            <a:ext cx="1730849" cy="1589814"/>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1600" dirty="0">
                <a:solidFill>
                  <a:srgbClr val="FFFFFF"/>
                </a:solidFill>
              </a:rPr>
              <a:t>Challenge 1</a:t>
            </a:r>
            <a:r>
              <a:rPr lang="en-US" sz="1600" kern="1200" dirty="0">
                <a:solidFill>
                  <a:srgbClr val="FFFFFF"/>
                </a:solidFill>
                <a:ea typeface="+mj-ea"/>
                <a:cs typeface="+mj-cs"/>
              </a:rPr>
              <a:t>: Draw with a Vanishing Point</a:t>
            </a:r>
          </a:p>
        </p:txBody>
      </p:sp>
      <p:sp>
        <p:nvSpPr>
          <p:cNvPr id="3" name="TextBox 2">
            <a:extLst>
              <a:ext uri="{FF2B5EF4-FFF2-40B4-BE49-F238E27FC236}">
                <a16:creationId xmlns:a16="http://schemas.microsoft.com/office/drawing/2014/main" id="{B276EAB1-5D38-B440-85E3-EF087C7FE471}"/>
              </a:ext>
            </a:extLst>
          </p:cNvPr>
          <p:cNvSpPr txBox="1"/>
          <p:nvPr/>
        </p:nvSpPr>
        <p:spPr>
          <a:xfrm>
            <a:off x="2115338" y="478637"/>
            <a:ext cx="1484023" cy="584775"/>
          </a:xfrm>
          <a:prstGeom prst="rect">
            <a:avLst/>
          </a:prstGeom>
          <a:solidFill>
            <a:schemeClr val="bg1"/>
          </a:solidFill>
        </p:spPr>
        <p:txBody>
          <a:bodyPr wrap="square" rtlCol="0">
            <a:spAutoFit/>
          </a:bodyPr>
          <a:lstStyle/>
          <a:p>
            <a:r>
              <a:rPr lang="en-US" sz="1600" i="1" dirty="0"/>
              <a:t>PREP:</a:t>
            </a:r>
          </a:p>
          <a:p>
            <a:r>
              <a:rPr lang="en-US" sz="1600" i="1" dirty="0"/>
              <a:t>LOOK</a:t>
            </a:r>
          </a:p>
        </p:txBody>
      </p:sp>
      <p:sp>
        <p:nvSpPr>
          <p:cNvPr id="4" name="TextBox 3">
            <a:extLst>
              <a:ext uri="{FF2B5EF4-FFF2-40B4-BE49-F238E27FC236}">
                <a16:creationId xmlns:a16="http://schemas.microsoft.com/office/drawing/2014/main" id="{FC778615-AB66-8A12-82D1-5DBD41740565}"/>
              </a:ext>
            </a:extLst>
          </p:cNvPr>
          <p:cNvSpPr txBox="1"/>
          <p:nvPr/>
        </p:nvSpPr>
        <p:spPr>
          <a:xfrm>
            <a:off x="368300" y="2192046"/>
            <a:ext cx="2803526" cy="1169551"/>
          </a:xfrm>
          <a:prstGeom prst="rect">
            <a:avLst/>
          </a:prstGeom>
          <a:solidFill>
            <a:schemeClr val="bg1"/>
          </a:solidFill>
        </p:spPr>
        <p:txBody>
          <a:bodyPr wrap="square" rtlCol="0">
            <a:spAutoFit/>
          </a:bodyPr>
          <a:lstStyle/>
          <a:p>
            <a:endParaRPr lang="en-US" sz="1600" dirty="0"/>
          </a:p>
          <a:p>
            <a:r>
              <a:rPr lang="en-US" dirty="0"/>
              <a:t>Here, we see the visible bottom of each building as its own line.</a:t>
            </a:r>
          </a:p>
        </p:txBody>
      </p:sp>
      <p:sp>
        <p:nvSpPr>
          <p:cNvPr id="7" name="TextBox 6">
            <a:extLst>
              <a:ext uri="{FF2B5EF4-FFF2-40B4-BE49-F238E27FC236}">
                <a16:creationId xmlns:a16="http://schemas.microsoft.com/office/drawing/2014/main" id="{6CB51F72-38C3-BF91-14DE-869891A1C914}"/>
              </a:ext>
            </a:extLst>
          </p:cNvPr>
          <p:cNvSpPr txBox="1"/>
          <p:nvPr/>
        </p:nvSpPr>
        <p:spPr>
          <a:xfrm>
            <a:off x="3886531" y="6125579"/>
            <a:ext cx="6638593" cy="307777"/>
          </a:xfrm>
          <a:prstGeom prst="rect">
            <a:avLst/>
          </a:prstGeom>
          <a:noFill/>
        </p:spPr>
        <p:txBody>
          <a:bodyPr wrap="square">
            <a:spAutoFit/>
          </a:bodyPr>
          <a:lstStyle/>
          <a:p>
            <a:pPr algn="l"/>
            <a:r>
              <a:rPr lang="en-CA" sz="1400" b="0" i="0" dirty="0">
                <a:solidFill>
                  <a:srgbClr val="191B26"/>
                </a:solidFill>
                <a:effectLst/>
                <a:latin typeface="Open Sans" panose="020B0606030504020204" pitchFamily="34" charset="0"/>
              </a:rPr>
              <a:t>https://pixabay.com/photos/road-houses-city-village-old-town-6881040/</a:t>
            </a:r>
          </a:p>
        </p:txBody>
      </p:sp>
      <p:sp>
        <p:nvSpPr>
          <p:cNvPr id="10" name="TextBox 9">
            <a:extLst>
              <a:ext uri="{FF2B5EF4-FFF2-40B4-BE49-F238E27FC236}">
                <a16:creationId xmlns:a16="http://schemas.microsoft.com/office/drawing/2014/main" id="{14DB4CE7-F785-DB61-FFAF-519A1F166912}"/>
              </a:ext>
            </a:extLst>
          </p:cNvPr>
          <p:cNvSpPr txBox="1"/>
          <p:nvPr/>
        </p:nvSpPr>
        <p:spPr>
          <a:xfrm>
            <a:off x="9946034" y="378957"/>
            <a:ext cx="1886414" cy="369332"/>
          </a:xfrm>
          <a:prstGeom prst="rect">
            <a:avLst/>
          </a:prstGeom>
          <a:noFill/>
        </p:spPr>
        <p:txBody>
          <a:bodyPr wrap="none" rtlCol="0">
            <a:spAutoFit/>
          </a:bodyPr>
          <a:lstStyle/>
          <a:p>
            <a:r>
              <a:rPr lang="en-US" dirty="0">
                <a:highlight>
                  <a:srgbClr val="C0C0C0"/>
                </a:highlight>
              </a:rPr>
              <a:t>DON’T COPY YET</a:t>
            </a:r>
            <a:endParaRPr lang="en-CA" dirty="0">
              <a:highlight>
                <a:srgbClr val="C0C0C0"/>
              </a:highlight>
            </a:endParaRPr>
          </a:p>
        </p:txBody>
      </p:sp>
      <p:pic>
        <p:nvPicPr>
          <p:cNvPr id="12" name="Picture 11">
            <a:extLst>
              <a:ext uri="{FF2B5EF4-FFF2-40B4-BE49-F238E27FC236}">
                <a16:creationId xmlns:a16="http://schemas.microsoft.com/office/drawing/2014/main" id="{3EE58F77-0373-C760-9801-A060A3951D2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33444" y="771023"/>
            <a:ext cx="7699456" cy="5124950"/>
          </a:xfrm>
          <a:prstGeom prst="rect">
            <a:avLst/>
          </a:prstGeom>
        </p:spPr>
      </p:pic>
    </p:spTree>
    <p:extLst>
      <p:ext uri="{BB962C8B-B14F-4D97-AF65-F5344CB8AC3E}">
        <p14:creationId xmlns:p14="http://schemas.microsoft.com/office/powerpoint/2010/main" val="32591256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C11D83-23FB-D99D-48E5-E9F8ECD0D9F1}"/>
              </a:ext>
            </a:extLst>
          </p:cNvPr>
          <p:cNvSpPr>
            <a:spLocks noGrp="1"/>
          </p:cNvSpPr>
          <p:nvPr>
            <p:ph type="title"/>
          </p:nvPr>
        </p:nvSpPr>
        <p:spPr>
          <a:xfrm>
            <a:off x="141353" y="301116"/>
            <a:ext cx="1730849" cy="1589814"/>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1600" dirty="0">
                <a:solidFill>
                  <a:srgbClr val="FFFFFF"/>
                </a:solidFill>
              </a:rPr>
              <a:t>Challenge 1</a:t>
            </a:r>
            <a:r>
              <a:rPr lang="en-US" sz="1600" kern="1200" dirty="0">
                <a:solidFill>
                  <a:srgbClr val="FFFFFF"/>
                </a:solidFill>
                <a:ea typeface="+mj-ea"/>
                <a:cs typeface="+mj-cs"/>
              </a:rPr>
              <a:t>: Draw with a Vanishing Point</a:t>
            </a:r>
          </a:p>
        </p:txBody>
      </p:sp>
      <p:sp>
        <p:nvSpPr>
          <p:cNvPr id="3" name="TextBox 2">
            <a:extLst>
              <a:ext uri="{FF2B5EF4-FFF2-40B4-BE49-F238E27FC236}">
                <a16:creationId xmlns:a16="http://schemas.microsoft.com/office/drawing/2014/main" id="{B276EAB1-5D38-B440-85E3-EF087C7FE471}"/>
              </a:ext>
            </a:extLst>
          </p:cNvPr>
          <p:cNvSpPr txBox="1"/>
          <p:nvPr/>
        </p:nvSpPr>
        <p:spPr>
          <a:xfrm>
            <a:off x="2115338" y="478637"/>
            <a:ext cx="1484023" cy="584775"/>
          </a:xfrm>
          <a:prstGeom prst="rect">
            <a:avLst/>
          </a:prstGeom>
          <a:solidFill>
            <a:schemeClr val="bg1"/>
          </a:solidFill>
        </p:spPr>
        <p:txBody>
          <a:bodyPr wrap="square" rtlCol="0">
            <a:spAutoFit/>
          </a:bodyPr>
          <a:lstStyle/>
          <a:p>
            <a:r>
              <a:rPr lang="en-US" sz="1600" i="1" dirty="0"/>
              <a:t>PREP:</a:t>
            </a:r>
          </a:p>
          <a:p>
            <a:r>
              <a:rPr lang="en-US" sz="1600" i="1" dirty="0"/>
              <a:t>LOOK</a:t>
            </a:r>
          </a:p>
        </p:txBody>
      </p:sp>
      <p:sp>
        <p:nvSpPr>
          <p:cNvPr id="4" name="TextBox 3">
            <a:extLst>
              <a:ext uri="{FF2B5EF4-FFF2-40B4-BE49-F238E27FC236}">
                <a16:creationId xmlns:a16="http://schemas.microsoft.com/office/drawing/2014/main" id="{FC778615-AB66-8A12-82D1-5DBD41740565}"/>
              </a:ext>
            </a:extLst>
          </p:cNvPr>
          <p:cNvSpPr txBox="1"/>
          <p:nvPr/>
        </p:nvSpPr>
        <p:spPr>
          <a:xfrm>
            <a:off x="368300" y="2192046"/>
            <a:ext cx="2803526" cy="2000548"/>
          </a:xfrm>
          <a:prstGeom prst="rect">
            <a:avLst/>
          </a:prstGeom>
          <a:solidFill>
            <a:schemeClr val="bg1"/>
          </a:solidFill>
        </p:spPr>
        <p:txBody>
          <a:bodyPr wrap="square" rtlCol="0">
            <a:spAutoFit/>
          </a:bodyPr>
          <a:lstStyle/>
          <a:p>
            <a:endParaRPr lang="en-US" sz="1600" dirty="0"/>
          </a:p>
          <a:p>
            <a:r>
              <a:rPr lang="en-US" dirty="0"/>
              <a:t>We can use the closest line and extend it. Notice that the other lines look to be pointing at approximately the same spot.</a:t>
            </a:r>
          </a:p>
        </p:txBody>
      </p:sp>
      <p:sp>
        <p:nvSpPr>
          <p:cNvPr id="7" name="TextBox 6">
            <a:extLst>
              <a:ext uri="{FF2B5EF4-FFF2-40B4-BE49-F238E27FC236}">
                <a16:creationId xmlns:a16="http://schemas.microsoft.com/office/drawing/2014/main" id="{6CB51F72-38C3-BF91-14DE-869891A1C914}"/>
              </a:ext>
            </a:extLst>
          </p:cNvPr>
          <p:cNvSpPr txBox="1"/>
          <p:nvPr/>
        </p:nvSpPr>
        <p:spPr>
          <a:xfrm>
            <a:off x="3886531" y="6125579"/>
            <a:ext cx="6638593" cy="307777"/>
          </a:xfrm>
          <a:prstGeom prst="rect">
            <a:avLst/>
          </a:prstGeom>
          <a:noFill/>
        </p:spPr>
        <p:txBody>
          <a:bodyPr wrap="square">
            <a:spAutoFit/>
          </a:bodyPr>
          <a:lstStyle/>
          <a:p>
            <a:pPr algn="l"/>
            <a:r>
              <a:rPr lang="en-CA" sz="1400" b="0" i="0" dirty="0">
                <a:solidFill>
                  <a:srgbClr val="191B26"/>
                </a:solidFill>
                <a:effectLst/>
                <a:latin typeface="Open Sans" panose="020B0606030504020204" pitchFamily="34" charset="0"/>
              </a:rPr>
              <a:t>https://pixabay.com/photos/road-houses-city-village-old-town-6881040/</a:t>
            </a:r>
          </a:p>
        </p:txBody>
      </p:sp>
      <p:sp>
        <p:nvSpPr>
          <p:cNvPr id="10" name="TextBox 9">
            <a:extLst>
              <a:ext uri="{FF2B5EF4-FFF2-40B4-BE49-F238E27FC236}">
                <a16:creationId xmlns:a16="http://schemas.microsoft.com/office/drawing/2014/main" id="{14DB4CE7-F785-DB61-FFAF-519A1F166912}"/>
              </a:ext>
            </a:extLst>
          </p:cNvPr>
          <p:cNvSpPr txBox="1"/>
          <p:nvPr/>
        </p:nvSpPr>
        <p:spPr>
          <a:xfrm>
            <a:off x="9946034" y="378957"/>
            <a:ext cx="1886414" cy="369332"/>
          </a:xfrm>
          <a:prstGeom prst="rect">
            <a:avLst/>
          </a:prstGeom>
          <a:noFill/>
        </p:spPr>
        <p:txBody>
          <a:bodyPr wrap="none" rtlCol="0">
            <a:spAutoFit/>
          </a:bodyPr>
          <a:lstStyle/>
          <a:p>
            <a:r>
              <a:rPr lang="en-US" dirty="0">
                <a:highlight>
                  <a:srgbClr val="C0C0C0"/>
                </a:highlight>
              </a:rPr>
              <a:t>DON’T COPY YET</a:t>
            </a:r>
            <a:endParaRPr lang="en-CA" dirty="0">
              <a:highlight>
                <a:srgbClr val="C0C0C0"/>
              </a:highlight>
            </a:endParaRPr>
          </a:p>
        </p:txBody>
      </p:sp>
      <p:pic>
        <p:nvPicPr>
          <p:cNvPr id="12" name="Picture 11">
            <a:extLst>
              <a:ext uri="{FF2B5EF4-FFF2-40B4-BE49-F238E27FC236}">
                <a16:creationId xmlns:a16="http://schemas.microsoft.com/office/drawing/2014/main" id="{3EE58F77-0373-C760-9801-A060A3951D2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33444" y="771023"/>
            <a:ext cx="7699455" cy="5124950"/>
          </a:xfrm>
          <a:prstGeom prst="rect">
            <a:avLst/>
          </a:prstGeom>
        </p:spPr>
      </p:pic>
    </p:spTree>
    <p:extLst>
      <p:ext uri="{BB962C8B-B14F-4D97-AF65-F5344CB8AC3E}">
        <p14:creationId xmlns:p14="http://schemas.microsoft.com/office/powerpoint/2010/main" val="16721217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C11D83-23FB-D99D-48E5-E9F8ECD0D9F1}"/>
              </a:ext>
            </a:extLst>
          </p:cNvPr>
          <p:cNvSpPr>
            <a:spLocks noGrp="1"/>
          </p:cNvSpPr>
          <p:nvPr>
            <p:ph type="title"/>
          </p:nvPr>
        </p:nvSpPr>
        <p:spPr>
          <a:xfrm>
            <a:off x="141353" y="301116"/>
            <a:ext cx="1730849" cy="1589814"/>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1600" dirty="0">
                <a:solidFill>
                  <a:srgbClr val="FFFFFF"/>
                </a:solidFill>
              </a:rPr>
              <a:t>Challenge 1</a:t>
            </a:r>
            <a:r>
              <a:rPr lang="en-US" sz="1600" kern="1200" dirty="0">
                <a:solidFill>
                  <a:srgbClr val="FFFFFF"/>
                </a:solidFill>
                <a:ea typeface="+mj-ea"/>
                <a:cs typeface="+mj-cs"/>
              </a:rPr>
              <a:t>: Draw with a Vanishing Point</a:t>
            </a:r>
          </a:p>
        </p:txBody>
      </p:sp>
      <p:sp>
        <p:nvSpPr>
          <p:cNvPr id="3" name="TextBox 2">
            <a:extLst>
              <a:ext uri="{FF2B5EF4-FFF2-40B4-BE49-F238E27FC236}">
                <a16:creationId xmlns:a16="http://schemas.microsoft.com/office/drawing/2014/main" id="{B276EAB1-5D38-B440-85E3-EF087C7FE471}"/>
              </a:ext>
            </a:extLst>
          </p:cNvPr>
          <p:cNvSpPr txBox="1"/>
          <p:nvPr/>
        </p:nvSpPr>
        <p:spPr>
          <a:xfrm>
            <a:off x="2115338" y="478637"/>
            <a:ext cx="1484023" cy="584775"/>
          </a:xfrm>
          <a:prstGeom prst="rect">
            <a:avLst/>
          </a:prstGeom>
          <a:solidFill>
            <a:schemeClr val="bg1"/>
          </a:solidFill>
        </p:spPr>
        <p:txBody>
          <a:bodyPr wrap="square" rtlCol="0">
            <a:spAutoFit/>
          </a:bodyPr>
          <a:lstStyle/>
          <a:p>
            <a:r>
              <a:rPr lang="en-US" sz="1600" i="1" dirty="0"/>
              <a:t>PREP:</a:t>
            </a:r>
          </a:p>
          <a:p>
            <a:r>
              <a:rPr lang="en-US" sz="1600" i="1" dirty="0"/>
              <a:t>LOOK</a:t>
            </a:r>
          </a:p>
        </p:txBody>
      </p:sp>
      <p:sp>
        <p:nvSpPr>
          <p:cNvPr id="4" name="TextBox 3">
            <a:extLst>
              <a:ext uri="{FF2B5EF4-FFF2-40B4-BE49-F238E27FC236}">
                <a16:creationId xmlns:a16="http://schemas.microsoft.com/office/drawing/2014/main" id="{FC778615-AB66-8A12-82D1-5DBD41740565}"/>
              </a:ext>
            </a:extLst>
          </p:cNvPr>
          <p:cNvSpPr txBox="1"/>
          <p:nvPr/>
        </p:nvSpPr>
        <p:spPr>
          <a:xfrm>
            <a:off x="368300" y="2192046"/>
            <a:ext cx="2803526" cy="646331"/>
          </a:xfrm>
          <a:prstGeom prst="rect">
            <a:avLst/>
          </a:prstGeom>
          <a:solidFill>
            <a:schemeClr val="bg1"/>
          </a:solidFill>
        </p:spPr>
        <p:txBody>
          <a:bodyPr wrap="square" rtlCol="0">
            <a:spAutoFit/>
          </a:bodyPr>
          <a:lstStyle/>
          <a:p>
            <a:r>
              <a:rPr lang="en-US" dirty="0"/>
              <a:t>Here’s a solid orthogonal line on the street itself…</a:t>
            </a:r>
          </a:p>
        </p:txBody>
      </p:sp>
      <p:sp>
        <p:nvSpPr>
          <p:cNvPr id="7" name="TextBox 6">
            <a:extLst>
              <a:ext uri="{FF2B5EF4-FFF2-40B4-BE49-F238E27FC236}">
                <a16:creationId xmlns:a16="http://schemas.microsoft.com/office/drawing/2014/main" id="{6CB51F72-38C3-BF91-14DE-869891A1C914}"/>
              </a:ext>
            </a:extLst>
          </p:cNvPr>
          <p:cNvSpPr txBox="1"/>
          <p:nvPr/>
        </p:nvSpPr>
        <p:spPr>
          <a:xfrm>
            <a:off x="3886531" y="6125579"/>
            <a:ext cx="6638593" cy="307777"/>
          </a:xfrm>
          <a:prstGeom prst="rect">
            <a:avLst/>
          </a:prstGeom>
          <a:noFill/>
        </p:spPr>
        <p:txBody>
          <a:bodyPr wrap="square">
            <a:spAutoFit/>
          </a:bodyPr>
          <a:lstStyle/>
          <a:p>
            <a:pPr algn="l"/>
            <a:r>
              <a:rPr lang="en-CA" sz="1400" b="0" i="0" dirty="0">
                <a:solidFill>
                  <a:srgbClr val="191B26"/>
                </a:solidFill>
                <a:effectLst/>
                <a:latin typeface="Open Sans" panose="020B0606030504020204" pitchFamily="34" charset="0"/>
              </a:rPr>
              <a:t>https://pixabay.com/photos/road-houses-city-village-old-town-6881040/</a:t>
            </a:r>
          </a:p>
        </p:txBody>
      </p:sp>
      <p:sp>
        <p:nvSpPr>
          <p:cNvPr id="10" name="TextBox 9">
            <a:extLst>
              <a:ext uri="{FF2B5EF4-FFF2-40B4-BE49-F238E27FC236}">
                <a16:creationId xmlns:a16="http://schemas.microsoft.com/office/drawing/2014/main" id="{14DB4CE7-F785-DB61-FFAF-519A1F166912}"/>
              </a:ext>
            </a:extLst>
          </p:cNvPr>
          <p:cNvSpPr txBox="1"/>
          <p:nvPr/>
        </p:nvSpPr>
        <p:spPr>
          <a:xfrm>
            <a:off x="9946034" y="378957"/>
            <a:ext cx="1886414" cy="369332"/>
          </a:xfrm>
          <a:prstGeom prst="rect">
            <a:avLst/>
          </a:prstGeom>
          <a:noFill/>
        </p:spPr>
        <p:txBody>
          <a:bodyPr wrap="none" rtlCol="0">
            <a:spAutoFit/>
          </a:bodyPr>
          <a:lstStyle/>
          <a:p>
            <a:r>
              <a:rPr lang="en-US" dirty="0">
                <a:highlight>
                  <a:srgbClr val="C0C0C0"/>
                </a:highlight>
              </a:rPr>
              <a:t>DON’T COPY YET</a:t>
            </a:r>
            <a:endParaRPr lang="en-CA" dirty="0">
              <a:highlight>
                <a:srgbClr val="C0C0C0"/>
              </a:highlight>
            </a:endParaRPr>
          </a:p>
        </p:txBody>
      </p:sp>
      <p:pic>
        <p:nvPicPr>
          <p:cNvPr id="12" name="Picture 11">
            <a:extLst>
              <a:ext uri="{FF2B5EF4-FFF2-40B4-BE49-F238E27FC236}">
                <a16:creationId xmlns:a16="http://schemas.microsoft.com/office/drawing/2014/main" id="{3EE58F77-0373-C760-9801-A060A3951D2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33444" y="771023"/>
            <a:ext cx="7699455" cy="5124949"/>
          </a:xfrm>
          <a:prstGeom prst="rect">
            <a:avLst/>
          </a:prstGeom>
        </p:spPr>
      </p:pic>
    </p:spTree>
    <p:extLst>
      <p:ext uri="{BB962C8B-B14F-4D97-AF65-F5344CB8AC3E}">
        <p14:creationId xmlns:p14="http://schemas.microsoft.com/office/powerpoint/2010/main" val="30526498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C11D83-23FB-D99D-48E5-E9F8ECD0D9F1}"/>
              </a:ext>
            </a:extLst>
          </p:cNvPr>
          <p:cNvSpPr>
            <a:spLocks noGrp="1"/>
          </p:cNvSpPr>
          <p:nvPr>
            <p:ph type="title"/>
          </p:nvPr>
        </p:nvSpPr>
        <p:spPr>
          <a:xfrm>
            <a:off x="141353" y="301116"/>
            <a:ext cx="1730849" cy="1589814"/>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1600" dirty="0">
                <a:solidFill>
                  <a:srgbClr val="FFFFFF"/>
                </a:solidFill>
              </a:rPr>
              <a:t>Challenge 1</a:t>
            </a:r>
            <a:r>
              <a:rPr lang="en-US" sz="1600" kern="1200" dirty="0">
                <a:solidFill>
                  <a:srgbClr val="FFFFFF"/>
                </a:solidFill>
                <a:ea typeface="+mj-ea"/>
                <a:cs typeface="+mj-cs"/>
              </a:rPr>
              <a:t>: Draw with a Vanishing Point</a:t>
            </a:r>
          </a:p>
        </p:txBody>
      </p:sp>
      <p:sp>
        <p:nvSpPr>
          <p:cNvPr id="3" name="TextBox 2">
            <a:extLst>
              <a:ext uri="{FF2B5EF4-FFF2-40B4-BE49-F238E27FC236}">
                <a16:creationId xmlns:a16="http://schemas.microsoft.com/office/drawing/2014/main" id="{B276EAB1-5D38-B440-85E3-EF087C7FE471}"/>
              </a:ext>
            </a:extLst>
          </p:cNvPr>
          <p:cNvSpPr txBox="1"/>
          <p:nvPr/>
        </p:nvSpPr>
        <p:spPr>
          <a:xfrm>
            <a:off x="2115338" y="478637"/>
            <a:ext cx="1484023" cy="584775"/>
          </a:xfrm>
          <a:prstGeom prst="rect">
            <a:avLst/>
          </a:prstGeom>
          <a:solidFill>
            <a:schemeClr val="bg1"/>
          </a:solidFill>
        </p:spPr>
        <p:txBody>
          <a:bodyPr wrap="square" rtlCol="0">
            <a:spAutoFit/>
          </a:bodyPr>
          <a:lstStyle/>
          <a:p>
            <a:r>
              <a:rPr lang="en-US" sz="1600" i="1" dirty="0"/>
              <a:t>PREP:</a:t>
            </a:r>
          </a:p>
          <a:p>
            <a:r>
              <a:rPr lang="en-US" sz="1600" i="1" dirty="0"/>
              <a:t>LOOK</a:t>
            </a:r>
          </a:p>
        </p:txBody>
      </p:sp>
      <p:sp>
        <p:nvSpPr>
          <p:cNvPr id="4" name="TextBox 3">
            <a:extLst>
              <a:ext uri="{FF2B5EF4-FFF2-40B4-BE49-F238E27FC236}">
                <a16:creationId xmlns:a16="http://schemas.microsoft.com/office/drawing/2014/main" id="{FC778615-AB66-8A12-82D1-5DBD41740565}"/>
              </a:ext>
            </a:extLst>
          </p:cNvPr>
          <p:cNvSpPr txBox="1"/>
          <p:nvPr/>
        </p:nvSpPr>
        <p:spPr>
          <a:xfrm>
            <a:off x="368300" y="2192046"/>
            <a:ext cx="2803526" cy="923330"/>
          </a:xfrm>
          <a:prstGeom prst="rect">
            <a:avLst/>
          </a:prstGeom>
          <a:solidFill>
            <a:schemeClr val="bg1"/>
          </a:solidFill>
        </p:spPr>
        <p:txBody>
          <a:bodyPr wrap="square" rtlCol="0">
            <a:spAutoFit/>
          </a:bodyPr>
          <a:lstStyle/>
          <a:p>
            <a:r>
              <a:rPr lang="en-US" sz="1600" dirty="0"/>
              <a:t>… a</a:t>
            </a:r>
            <a:r>
              <a:rPr lang="en-US" dirty="0"/>
              <a:t>nd another, pointing to the same approximate location.</a:t>
            </a:r>
          </a:p>
        </p:txBody>
      </p:sp>
      <p:sp>
        <p:nvSpPr>
          <p:cNvPr id="7" name="TextBox 6">
            <a:extLst>
              <a:ext uri="{FF2B5EF4-FFF2-40B4-BE49-F238E27FC236}">
                <a16:creationId xmlns:a16="http://schemas.microsoft.com/office/drawing/2014/main" id="{6CB51F72-38C3-BF91-14DE-869891A1C914}"/>
              </a:ext>
            </a:extLst>
          </p:cNvPr>
          <p:cNvSpPr txBox="1"/>
          <p:nvPr/>
        </p:nvSpPr>
        <p:spPr>
          <a:xfrm>
            <a:off x="3886531" y="6125579"/>
            <a:ext cx="6638593" cy="307777"/>
          </a:xfrm>
          <a:prstGeom prst="rect">
            <a:avLst/>
          </a:prstGeom>
          <a:noFill/>
        </p:spPr>
        <p:txBody>
          <a:bodyPr wrap="square">
            <a:spAutoFit/>
          </a:bodyPr>
          <a:lstStyle/>
          <a:p>
            <a:pPr algn="l"/>
            <a:r>
              <a:rPr lang="en-CA" sz="1400" b="0" i="0" dirty="0">
                <a:solidFill>
                  <a:srgbClr val="191B26"/>
                </a:solidFill>
                <a:effectLst/>
                <a:latin typeface="Open Sans" panose="020B0606030504020204" pitchFamily="34" charset="0"/>
              </a:rPr>
              <a:t>https://pixabay.com/photos/road-houses-city-village-old-town-6881040/</a:t>
            </a:r>
          </a:p>
        </p:txBody>
      </p:sp>
      <p:sp>
        <p:nvSpPr>
          <p:cNvPr id="10" name="TextBox 9">
            <a:extLst>
              <a:ext uri="{FF2B5EF4-FFF2-40B4-BE49-F238E27FC236}">
                <a16:creationId xmlns:a16="http://schemas.microsoft.com/office/drawing/2014/main" id="{14DB4CE7-F785-DB61-FFAF-519A1F166912}"/>
              </a:ext>
            </a:extLst>
          </p:cNvPr>
          <p:cNvSpPr txBox="1"/>
          <p:nvPr/>
        </p:nvSpPr>
        <p:spPr>
          <a:xfrm>
            <a:off x="9946034" y="378957"/>
            <a:ext cx="1886414" cy="369332"/>
          </a:xfrm>
          <a:prstGeom prst="rect">
            <a:avLst/>
          </a:prstGeom>
          <a:noFill/>
        </p:spPr>
        <p:txBody>
          <a:bodyPr wrap="none" rtlCol="0">
            <a:spAutoFit/>
          </a:bodyPr>
          <a:lstStyle/>
          <a:p>
            <a:r>
              <a:rPr lang="en-US" dirty="0">
                <a:highlight>
                  <a:srgbClr val="C0C0C0"/>
                </a:highlight>
              </a:rPr>
              <a:t>DON’T COPY YET</a:t>
            </a:r>
            <a:endParaRPr lang="en-CA" dirty="0">
              <a:highlight>
                <a:srgbClr val="C0C0C0"/>
              </a:highlight>
            </a:endParaRPr>
          </a:p>
        </p:txBody>
      </p:sp>
      <p:pic>
        <p:nvPicPr>
          <p:cNvPr id="12" name="Picture 11">
            <a:extLst>
              <a:ext uri="{FF2B5EF4-FFF2-40B4-BE49-F238E27FC236}">
                <a16:creationId xmlns:a16="http://schemas.microsoft.com/office/drawing/2014/main" id="{3EE58F77-0373-C760-9801-A060A3951D2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33444" y="771023"/>
            <a:ext cx="7699455" cy="5124949"/>
          </a:xfrm>
          <a:prstGeom prst="rect">
            <a:avLst/>
          </a:prstGeom>
        </p:spPr>
      </p:pic>
    </p:spTree>
    <p:extLst>
      <p:ext uri="{BB962C8B-B14F-4D97-AF65-F5344CB8AC3E}">
        <p14:creationId xmlns:p14="http://schemas.microsoft.com/office/powerpoint/2010/main" val="1967287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C11D83-23FB-D99D-48E5-E9F8ECD0D9F1}"/>
              </a:ext>
            </a:extLst>
          </p:cNvPr>
          <p:cNvSpPr>
            <a:spLocks noGrp="1"/>
          </p:cNvSpPr>
          <p:nvPr>
            <p:ph type="title"/>
          </p:nvPr>
        </p:nvSpPr>
        <p:spPr>
          <a:xfrm>
            <a:off x="141353" y="301116"/>
            <a:ext cx="1730849" cy="1589814"/>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1600" kern="1200" dirty="0">
                <a:solidFill>
                  <a:srgbClr val="FFFFFF"/>
                </a:solidFill>
                <a:ea typeface="+mj-ea"/>
                <a:cs typeface="+mj-cs"/>
              </a:rPr>
              <a:t>One-Point Perspective, Basic Terms</a:t>
            </a:r>
          </a:p>
        </p:txBody>
      </p:sp>
      <p:pic>
        <p:nvPicPr>
          <p:cNvPr id="7" name="Content Placeholder 6">
            <a:extLst>
              <a:ext uri="{FF2B5EF4-FFF2-40B4-BE49-F238E27FC236}">
                <a16:creationId xmlns:a16="http://schemas.microsoft.com/office/drawing/2014/main" id="{474C7FA2-0D65-C9CB-6037-8AF66763723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701142" y="478637"/>
            <a:ext cx="8089739" cy="6067305"/>
          </a:xfrm>
          <a:prstGeom prst="rect">
            <a:avLst/>
          </a:prstGeom>
        </p:spPr>
      </p:pic>
      <p:sp>
        <p:nvSpPr>
          <p:cNvPr id="8" name="TextBox 7">
            <a:extLst>
              <a:ext uri="{FF2B5EF4-FFF2-40B4-BE49-F238E27FC236}">
                <a16:creationId xmlns:a16="http://schemas.microsoft.com/office/drawing/2014/main" id="{DDF391F8-9DEE-4615-FAFA-B6002F4FB60F}"/>
              </a:ext>
            </a:extLst>
          </p:cNvPr>
          <p:cNvSpPr txBox="1"/>
          <p:nvPr/>
        </p:nvSpPr>
        <p:spPr>
          <a:xfrm>
            <a:off x="406400" y="2192046"/>
            <a:ext cx="3016250" cy="1938992"/>
          </a:xfrm>
          <a:prstGeom prst="rect">
            <a:avLst/>
          </a:prstGeom>
          <a:solidFill>
            <a:schemeClr val="bg1"/>
          </a:solidFill>
        </p:spPr>
        <p:txBody>
          <a:bodyPr wrap="square" rtlCol="0">
            <a:spAutoFit/>
          </a:bodyPr>
          <a:lstStyle/>
          <a:p>
            <a:r>
              <a:rPr lang="en-US" sz="2000" dirty="0"/>
              <a:t>Horizon Line: </a:t>
            </a:r>
          </a:p>
          <a:p>
            <a:endParaRPr lang="en-US" sz="2000" dirty="0"/>
          </a:p>
          <a:p>
            <a:r>
              <a:rPr lang="en-US" sz="2000" dirty="0"/>
              <a:t>The Horizon Line (H) is the shared view level of the artist and the audience.</a:t>
            </a:r>
          </a:p>
        </p:txBody>
      </p:sp>
      <p:sp>
        <p:nvSpPr>
          <p:cNvPr id="3" name="TextBox 2">
            <a:extLst>
              <a:ext uri="{FF2B5EF4-FFF2-40B4-BE49-F238E27FC236}">
                <a16:creationId xmlns:a16="http://schemas.microsoft.com/office/drawing/2014/main" id="{853FA35F-93A3-3B30-0E43-A59CC9F60466}"/>
              </a:ext>
            </a:extLst>
          </p:cNvPr>
          <p:cNvSpPr txBox="1"/>
          <p:nvPr/>
        </p:nvSpPr>
        <p:spPr>
          <a:xfrm>
            <a:off x="10314836" y="312058"/>
            <a:ext cx="1476045" cy="369332"/>
          </a:xfrm>
          <a:prstGeom prst="rect">
            <a:avLst/>
          </a:prstGeom>
          <a:noFill/>
        </p:spPr>
        <p:txBody>
          <a:bodyPr wrap="none" rtlCol="0">
            <a:spAutoFit/>
          </a:bodyPr>
          <a:lstStyle/>
          <a:p>
            <a:r>
              <a:rPr lang="en-US" dirty="0">
                <a:highlight>
                  <a:srgbClr val="C0C0C0"/>
                </a:highlight>
              </a:rPr>
              <a:t>DON’T COPY</a:t>
            </a:r>
            <a:endParaRPr lang="en-CA" dirty="0">
              <a:highlight>
                <a:srgbClr val="C0C0C0"/>
              </a:highlight>
            </a:endParaRPr>
          </a:p>
        </p:txBody>
      </p:sp>
    </p:spTree>
    <p:extLst>
      <p:ext uri="{BB962C8B-B14F-4D97-AF65-F5344CB8AC3E}">
        <p14:creationId xmlns:p14="http://schemas.microsoft.com/office/powerpoint/2010/main" val="40392891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C11D83-23FB-D99D-48E5-E9F8ECD0D9F1}"/>
              </a:ext>
            </a:extLst>
          </p:cNvPr>
          <p:cNvSpPr>
            <a:spLocks noGrp="1"/>
          </p:cNvSpPr>
          <p:nvPr>
            <p:ph type="title"/>
          </p:nvPr>
        </p:nvSpPr>
        <p:spPr>
          <a:xfrm>
            <a:off x="141353" y="301116"/>
            <a:ext cx="1730849" cy="1589814"/>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1600" dirty="0">
                <a:solidFill>
                  <a:srgbClr val="FFFFFF"/>
                </a:solidFill>
              </a:rPr>
              <a:t>Challenge 1</a:t>
            </a:r>
            <a:r>
              <a:rPr lang="en-US" sz="1600" kern="1200" dirty="0">
                <a:solidFill>
                  <a:srgbClr val="FFFFFF"/>
                </a:solidFill>
                <a:ea typeface="+mj-ea"/>
                <a:cs typeface="+mj-cs"/>
              </a:rPr>
              <a:t>: Draw with a Vanishing Point</a:t>
            </a:r>
          </a:p>
        </p:txBody>
      </p:sp>
      <p:sp>
        <p:nvSpPr>
          <p:cNvPr id="3" name="TextBox 2">
            <a:extLst>
              <a:ext uri="{FF2B5EF4-FFF2-40B4-BE49-F238E27FC236}">
                <a16:creationId xmlns:a16="http://schemas.microsoft.com/office/drawing/2014/main" id="{B276EAB1-5D38-B440-85E3-EF087C7FE471}"/>
              </a:ext>
            </a:extLst>
          </p:cNvPr>
          <p:cNvSpPr txBox="1"/>
          <p:nvPr/>
        </p:nvSpPr>
        <p:spPr>
          <a:xfrm>
            <a:off x="2115338" y="478637"/>
            <a:ext cx="1484023" cy="584775"/>
          </a:xfrm>
          <a:prstGeom prst="rect">
            <a:avLst/>
          </a:prstGeom>
          <a:solidFill>
            <a:schemeClr val="bg1"/>
          </a:solidFill>
        </p:spPr>
        <p:txBody>
          <a:bodyPr wrap="square" rtlCol="0">
            <a:spAutoFit/>
          </a:bodyPr>
          <a:lstStyle/>
          <a:p>
            <a:r>
              <a:rPr lang="en-US" sz="1600" i="1" dirty="0"/>
              <a:t>PREP:</a:t>
            </a:r>
          </a:p>
          <a:p>
            <a:r>
              <a:rPr lang="en-US" sz="1600" i="1" dirty="0"/>
              <a:t>LOOK</a:t>
            </a:r>
          </a:p>
        </p:txBody>
      </p:sp>
      <p:sp>
        <p:nvSpPr>
          <p:cNvPr id="4" name="TextBox 3">
            <a:extLst>
              <a:ext uri="{FF2B5EF4-FFF2-40B4-BE49-F238E27FC236}">
                <a16:creationId xmlns:a16="http://schemas.microsoft.com/office/drawing/2014/main" id="{FC778615-AB66-8A12-82D1-5DBD41740565}"/>
              </a:ext>
            </a:extLst>
          </p:cNvPr>
          <p:cNvSpPr txBox="1"/>
          <p:nvPr/>
        </p:nvSpPr>
        <p:spPr>
          <a:xfrm>
            <a:off x="368300" y="2192046"/>
            <a:ext cx="2803526" cy="1446550"/>
          </a:xfrm>
          <a:prstGeom prst="rect">
            <a:avLst/>
          </a:prstGeom>
          <a:solidFill>
            <a:schemeClr val="bg1"/>
          </a:solidFill>
        </p:spPr>
        <p:txBody>
          <a:bodyPr wrap="square" rtlCol="0">
            <a:spAutoFit/>
          </a:bodyPr>
          <a:lstStyle/>
          <a:p>
            <a:endParaRPr lang="en-US" sz="1600" dirty="0"/>
          </a:p>
          <a:p>
            <a:r>
              <a:rPr lang="en-US" dirty="0"/>
              <a:t>On the top right, we can see an orthogonal line above a door and window. We can extend it and…</a:t>
            </a:r>
          </a:p>
        </p:txBody>
      </p:sp>
      <p:sp>
        <p:nvSpPr>
          <p:cNvPr id="7" name="TextBox 6">
            <a:extLst>
              <a:ext uri="{FF2B5EF4-FFF2-40B4-BE49-F238E27FC236}">
                <a16:creationId xmlns:a16="http://schemas.microsoft.com/office/drawing/2014/main" id="{6CB51F72-38C3-BF91-14DE-869891A1C914}"/>
              </a:ext>
            </a:extLst>
          </p:cNvPr>
          <p:cNvSpPr txBox="1"/>
          <p:nvPr/>
        </p:nvSpPr>
        <p:spPr>
          <a:xfrm>
            <a:off x="3886531" y="6125579"/>
            <a:ext cx="6638593" cy="307777"/>
          </a:xfrm>
          <a:prstGeom prst="rect">
            <a:avLst/>
          </a:prstGeom>
          <a:noFill/>
        </p:spPr>
        <p:txBody>
          <a:bodyPr wrap="square">
            <a:spAutoFit/>
          </a:bodyPr>
          <a:lstStyle/>
          <a:p>
            <a:pPr algn="l"/>
            <a:r>
              <a:rPr lang="en-CA" sz="1400" b="0" i="0" dirty="0">
                <a:solidFill>
                  <a:srgbClr val="191B26"/>
                </a:solidFill>
                <a:effectLst/>
                <a:latin typeface="Open Sans" panose="020B0606030504020204" pitchFamily="34" charset="0"/>
              </a:rPr>
              <a:t>https://pixabay.com/photos/road-houses-city-village-old-town-6881040/</a:t>
            </a:r>
          </a:p>
        </p:txBody>
      </p:sp>
      <p:sp>
        <p:nvSpPr>
          <p:cNvPr id="10" name="TextBox 9">
            <a:extLst>
              <a:ext uri="{FF2B5EF4-FFF2-40B4-BE49-F238E27FC236}">
                <a16:creationId xmlns:a16="http://schemas.microsoft.com/office/drawing/2014/main" id="{14DB4CE7-F785-DB61-FFAF-519A1F166912}"/>
              </a:ext>
            </a:extLst>
          </p:cNvPr>
          <p:cNvSpPr txBox="1"/>
          <p:nvPr/>
        </p:nvSpPr>
        <p:spPr>
          <a:xfrm>
            <a:off x="9946034" y="378957"/>
            <a:ext cx="1886414" cy="369332"/>
          </a:xfrm>
          <a:prstGeom prst="rect">
            <a:avLst/>
          </a:prstGeom>
          <a:noFill/>
        </p:spPr>
        <p:txBody>
          <a:bodyPr wrap="none" rtlCol="0">
            <a:spAutoFit/>
          </a:bodyPr>
          <a:lstStyle/>
          <a:p>
            <a:r>
              <a:rPr lang="en-US" dirty="0">
                <a:highlight>
                  <a:srgbClr val="C0C0C0"/>
                </a:highlight>
              </a:rPr>
              <a:t>DON’T COPY YET</a:t>
            </a:r>
            <a:endParaRPr lang="en-CA" dirty="0">
              <a:highlight>
                <a:srgbClr val="C0C0C0"/>
              </a:highlight>
            </a:endParaRPr>
          </a:p>
        </p:txBody>
      </p:sp>
      <p:pic>
        <p:nvPicPr>
          <p:cNvPr id="12" name="Picture 11">
            <a:extLst>
              <a:ext uri="{FF2B5EF4-FFF2-40B4-BE49-F238E27FC236}">
                <a16:creationId xmlns:a16="http://schemas.microsoft.com/office/drawing/2014/main" id="{3EE58F77-0373-C760-9801-A060A3951D2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33445" y="771023"/>
            <a:ext cx="7699453" cy="5124949"/>
          </a:xfrm>
          <a:prstGeom prst="rect">
            <a:avLst/>
          </a:prstGeom>
        </p:spPr>
      </p:pic>
    </p:spTree>
    <p:extLst>
      <p:ext uri="{BB962C8B-B14F-4D97-AF65-F5344CB8AC3E}">
        <p14:creationId xmlns:p14="http://schemas.microsoft.com/office/powerpoint/2010/main" val="32869177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C11D83-23FB-D99D-48E5-E9F8ECD0D9F1}"/>
              </a:ext>
            </a:extLst>
          </p:cNvPr>
          <p:cNvSpPr>
            <a:spLocks noGrp="1"/>
          </p:cNvSpPr>
          <p:nvPr>
            <p:ph type="title"/>
          </p:nvPr>
        </p:nvSpPr>
        <p:spPr>
          <a:xfrm>
            <a:off x="141353" y="301116"/>
            <a:ext cx="1730849" cy="1589814"/>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1600" dirty="0">
                <a:solidFill>
                  <a:srgbClr val="FFFFFF"/>
                </a:solidFill>
              </a:rPr>
              <a:t>Challenge 1</a:t>
            </a:r>
            <a:r>
              <a:rPr lang="en-US" sz="1600" kern="1200" dirty="0">
                <a:solidFill>
                  <a:srgbClr val="FFFFFF"/>
                </a:solidFill>
                <a:ea typeface="+mj-ea"/>
                <a:cs typeface="+mj-cs"/>
              </a:rPr>
              <a:t>: Draw with a Vanishing Point</a:t>
            </a:r>
          </a:p>
        </p:txBody>
      </p:sp>
      <p:sp>
        <p:nvSpPr>
          <p:cNvPr id="3" name="TextBox 2">
            <a:extLst>
              <a:ext uri="{FF2B5EF4-FFF2-40B4-BE49-F238E27FC236}">
                <a16:creationId xmlns:a16="http://schemas.microsoft.com/office/drawing/2014/main" id="{B276EAB1-5D38-B440-85E3-EF087C7FE471}"/>
              </a:ext>
            </a:extLst>
          </p:cNvPr>
          <p:cNvSpPr txBox="1"/>
          <p:nvPr/>
        </p:nvSpPr>
        <p:spPr>
          <a:xfrm>
            <a:off x="2115338" y="478637"/>
            <a:ext cx="1484023" cy="584775"/>
          </a:xfrm>
          <a:prstGeom prst="rect">
            <a:avLst/>
          </a:prstGeom>
          <a:solidFill>
            <a:schemeClr val="bg1"/>
          </a:solidFill>
        </p:spPr>
        <p:txBody>
          <a:bodyPr wrap="square" rtlCol="0">
            <a:spAutoFit/>
          </a:bodyPr>
          <a:lstStyle/>
          <a:p>
            <a:r>
              <a:rPr lang="en-US" sz="1600" i="1" dirty="0"/>
              <a:t>PREP:</a:t>
            </a:r>
          </a:p>
          <a:p>
            <a:r>
              <a:rPr lang="en-US" sz="1600" i="1" dirty="0"/>
              <a:t>LOOK</a:t>
            </a:r>
          </a:p>
        </p:txBody>
      </p:sp>
      <p:sp>
        <p:nvSpPr>
          <p:cNvPr id="4" name="TextBox 3">
            <a:extLst>
              <a:ext uri="{FF2B5EF4-FFF2-40B4-BE49-F238E27FC236}">
                <a16:creationId xmlns:a16="http://schemas.microsoft.com/office/drawing/2014/main" id="{FC778615-AB66-8A12-82D1-5DBD41740565}"/>
              </a:ext>
            </a:extLst>
          </p:cNvPr>
          <p:cNvSpPr txBox="1"/>
          <p:nvPr/>
        </p:nvSpPr>
        <p:spPr>
          <a:xfrm>
            <a:off x="368300" y="2192046"/>
            <a:ext cx="2803526" cy="3662541"/>
          </a:xfrm>
          <a:prstGeom prst="rect">
            <a:avLst/>
          </a:prstGeom>
          <a:solidFill>
            <a:schemeClr val="bg1"/>
          </a:solidFill>
        </p:spPr>
        <p:txBody>
          <a:bodyPr wrap="square" rtlCol="0">
            <a:spAutoFit/>
          </a:bodyPr>
          <a:lstStyle/>
          <a:p>
            <a:endParaRPr lang="en-US" sz="1600" dirty="0"/>
          </a:p>
          <a:p>
            <a:r>
              <a:rPr lang="en-US" dirty="0"/>
              <a:t>… it is very close to the spot where our established lines seem to meet. </a:t>
            </a:r>
          </a:p>
          <a:p>
            <a:endParaRPr lang="en-US" dirty="0"/>
          </a:p>
          <a:p>
            <a:r>
              <a:rPr lang="en-US" dirty="0"/>
              <a:t>Why isn’t it touching? Because these lines are almost but not quite parallel in real life. The ground is not quite even. The street is on a slight slope. </a:t>
            </a:r>
          </a:p>
        </p:txBody>
      </p:sp>
      <p:sp>
        <p:nvSpPr>
          <p:cNvPr id="7" name="TextBox 6">
            <a:extLst>
              <a:ext uri="{FF2B5EF4-FFF2-40B4-BE49-F238E27FC236}">
                <a16:creationId xmlns:a16="http://schemas.microsoft.com/office/drawing/2014/main" id="{6CB51F72-38C3-BF91-14DE-869891A1C914}"/>
              </a:ext>
            </a:extLst>
          </p:cNvPr>
          <p:cNvSpPr txBox="1"/>
          <p:nvPr/>
        </p:nvSpPr>
        <p:spPr>
          <a:xfrm>
            <a:off x="3886531" y="6125579"/>
            <a:ext cx="6638593" cy="307777"/>
          </a:xfrm>
          <a:prstGeom prst="rect">
            <a:avLst/>
          </a:prstGeom>
          <a:noFill/>
        </p:spPr>
        <p:txBody>
          <a:bodyPr wrap="square">
            <a:spAutoFit/>
          </a:bodyPr>
          <a:lstStyle/>
          <a:p>
            <a:pPr algn="l"/>
            <a:r>
              <a:rPr lang="en-CA" sz="1400" b="0" i="0" dirty="0">
                <a:solidFill>
                  <a:srgbClr val="191B26"/>
                </a:solidFill>
                <a:effectLst/>
                <a:latin typeface="Open Sans" panose="020B0606030504020204" pitchFamily="34" charset="0"/>
              </a:rPr>
              <a:t>https://pixabay.com/photos/road-houses-city-village-old-town-6881040/</a:t>
            </a:r>
          </a:p>
        </p:txBody>
      </p:sp>
      <p:sp>
        <p:nvSpPr>
          <p:cNvPr id="10" name="TextBox 9">
            <a:extLst>
              <a:ext uri="{FF2B5EF4-FFF2-40B4-BE49-F238E27FC236}">
                <a16:creationId xmlns:a16="http://schemas.microsoft.com/office/drawing/2014/main" id="{14DB4CE7-F785-DB61-FFAF-519A1F166912}"/>
              </a:ext>
            </a:extLst>
          </p:cNvPr>
          <p:cNvSpPr txBox="1"/>
          <p:nvPr/>
        </p:nvSpPr>
        <p:spPr>
          <a:xfrm>
            <a:off x="9946034" y="378957"/>
            <a:ext cx="1886414" cy="369332"/>
          </a:xfrm>
          <a:prstGeom prst="rect">
            <a:avLst/>
          </a:prstGeom>
          <a:noFill/>
        </p:spPr>
        <p:txBody>
          <a:bodyPr wrap="none" rtlCol="0">
            <a:spAutoFit/>
          </a:bodyPr>
          <a:lstStyle/>
          <a:p>
            <a:r>
              <a:rPr lang="en-US" dirty="0">
                <a:highlight>
                  <a:srgbClr val="C0C0C0"/>
                </a:highlight>
              </a:rPr>
              <a:t>DON’T COPY YET</a:t>
            </a:r>
            <a:endParaRPr lang="en-CA" dirty="0">
              <a:highlight>
                <a:srgbClr val="C0C0C0"/>
              </a:highlight>
            </a:endParaRPr>
          </a:p>
        </p:txBody>
      </p:sp>
      <p:pic>
        <p:nvPicPr>
          <p:cNvPr id="12" name="Picture 11">
            <a:extLst>
              <a:ext uri="{FF2B5EF4-FFF2-40B4-BE49-F238E27FC236}">
                <a16:creationId xmlns:a16="http://schemas.microsoft.com/office/drawing/2014/main" id="{3EE58F77-0373-C760-9801-A060A3951D2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33445" y="771023"/>
            <a:ext cx="7699453" cy="5124948"/>
          </a:xfrm>
          <a:prstGeom prst="rect">
            <a:avLst/>
          </a:prstGeom>
        </p:spPr>
      </p:pic>
    </p:spTree>
    <p:extLst>
      <p:ext uri="{BB962C8B-B14F-4D97-AF65-F5344CB8AC3E}">
        <p14:creationId xmlns:p14="http://schemas.microsoft.com/office/powerpoint/2010/main" val="51531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C11D83-23FB-D99D-48E5-E9F8ECD0D9F1}"/>
              </a:ext>
            </a:extLst>
          </p:cNvPr>
          <p:cNvSpPr>
            <a:spLocks noGrp="1"/>
          </p:cNvSpPr>
          <p:nvPr>
            <p:ph type="title"/>
          </p:nvPr>
        </p:nvSpPr>
        <p:spPr>
          <a:xfrm>
            <a:off x="141353" y="301116"/>
            <a:ext cx="1730849" cy="1589814"/>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1600" dirty="0">
                <a:solidFill>
                  <a:srgbClr val="FFFFFF"/>
                </a:solidFill>
              </a:rPr>
              <a:t>Challenge 1</a:t>
            </a:r>
            <a:r>
              <a:rPr lang="en-US" sz="1600" kern="1200" dirty="0">
                <a:solidFill>
                  <a:srgbClr val="FFFFFF"/>
                </a:solidFill>
                <a:ea typeface="+mj-ea"/>
                <a:cs typeface="+mj-cs"/>
              </a:rPr>
              <a:t>: Draw with a Vanishing Point</a:t>
            </a:r>
          </a:p>
        </p:txBody>
      </p:sp>
      <p:sp>
        <p:nvSpPr>
          <p:cNvPr id="3" name="TextBox 2">
            <a:extLst>
              <a:ext uri="{FF2B5EF4-FFF2-40B4-BE49-F238E27FC236}">
                <a16:creationId xmlns:a16="http://schemas.microsoft.com/office/drawing/2014/main" id="{B276EAB1-5D38-B440-85E3-EF087C7FE471}"/>
              </a:ext>
            </a:extLst>
          </p:cNvPr>
          <p:cNvSpPr txBox="1"/>
          <p:nvPr/>
        </p:nvSpPr>
        <p:spPr>
          <a:xfrm>
            <a:off x="2115338" y="478637"/>
            <a:ext cx="1484023" cy="584775"/>
          </a:xfrm>
          <a:prstGeom prst="rect">
            <a:avLst/>
          </a:prstGeom>
          <a:solidFill>
            <a:schemeClr val="bg1"/>
          </a:solidFill>
        </p:spPr>
        <p:txBody>
          <a:bodyPr wrap="square" rtlCol="0">
            <a:spAutoFit/>
          </a:bodyPr>
          <a:lstStyle/>
          <a:p>
            <a:r>
              <a:rPr lang="en-US" sz="1600" i="1" dirty="0"/>
              <a:t>PREP:</a:t>
            </a:r>
          </a:p>
          <a:p>
            <a:r>
              <a:rPr lang="en-US" sz="1600" i="1" dirty="0"/>
              <a:t>LOOK</a:t>
            </a:r>
          </a:p>
        </p:txBody>
      </p:sp>
      <p:sp>
        <p:nvSpPr>
          <p:cNvPr id="4" name="TextBox 3">
            <a:extLst>
              <a:ext uri="{FF2B5EF4-FFF2-40B4-BE49-F238E27FC236}">
                <a16:creationId xmlns:a16="http://schemas.microsoft.com/office/drawing/2014/main" id="{FC778615-AB66-8A12-82D1-5DBD41740565}"/>
              </a:ext>
            </a:extLst>
          </p:cNvPr>
          <p:cNvSpPr txBox="1"/>
          <p:nvPr/>
        </p:nvSpPr>
        <p:spPr>
          <a:xfrm>
            <a:off x="368300" y="2192046"/>
            <a:ext cx="2803526" cy="3139321"/>
          </a:xfrm>
          <a:prstGeom prst="rect">
            <a:avLst/>
          </a:prstGeom>
          <a:solidFill>
            <a:schemeClr val="bg1"/>
          </a:solidFill>
        </p:spPr>
        <p:txBody>
          <a:bodyPr wrap="square" rtlCol="0">
            <a:spAutoFit/>
          </a:bodyPr>
          <a:lstStyle/>
          <a:p>
            <a:r>
              <a:rPr lang="en-US" dirty="0"/>
              <a:t>Here are a few more orthogonal lines.</a:t>
            </a:r>
          </a:p>
          <a:p>
            <a:endParaRPr lang="en-US" dirty="0"/>
          </a:p>
          <a:p>
            <a:r>
              <a:rPr lang="en-US" dirty="0"/>
              <a:t>In a moment, you will draw a simplified version of this image. Give it one, clear vanishing point (V). Use V to create the orthogonal lines. This will give you the approximate placement for important features.</a:t>
            </a:r>
          </a:p>
        </p:txBody>
      </p:sp>
      <p:sp>
        <p:nvSpPr>
          <p:cNvPr id="7" name="TextBox 6">
            <a:extLst>
              <a:ext uri="{FF2B5EF4-FFF2-40B4-BE49-F238E27FC236}">
                <a16:creationId xmlns:a16="http://schemas.microsoft.com/office/drawing/2014/main" id="{6CB51F72-38C3-BF91-14DE-869891A1C914}"/>
              </a:ext>
            </a:extLst>
          </p:cNvPr>
          <p:cNvSpPr txBox="1"/>
          <p:nvPr/>
        </p:nvSpPr>
        <p:spPr>
          <a:xfrm>
            <a:off x="3886531" y="6125579"/>
            <a:ext cx="6638593" cy="307777"/>
          </a:xfrm>
          <a:prstGeom prst="rect">
            <a:avLst/>
          </a:prstGeom>
          <a:noFill/>
        </p:spPr>
        <p:txBody>
          <a:bodyPr wrap="square">
            <a:spAutoFit/>
          </a:bodyPr>
          <a:lstStyle/>
          <a:p>
            <a:pPr algn="l"/>
            <a:r>
              <a:rPr lang="en-CA" sz="1400" b="0" i="0" dirty="0">
                <a:solidFill>
                  <a:srgbClr val="191B26"/>
                </a:solidFill>
                <a:effectLst/>
                <a:latin typeface="Open Sans" panose="020B0606030504020204" pitchFamily="34" charset="0"/>
              </a:rPr>
              <a:t>https://pixabay.com/photos/road-houses-city-village-old-town-6881040/</a:t>
            </a:r>
          </a:p>
        </p:txBody>
      </p:sp>
      <p:sp>
        <p:nvSpPr>
          <p:cNvPr id="10" name="TextBox 9">
            <a:extLst>
              <a:ext uri="{FF2B5EF4-FFF2-40B4-BE49-F238E27FC236}">
                <a16:creationId xmlns:a16="http://schemas.microsoft.com/office/drawing/2014/main" id="{14DB4CE7-F785-DB61-FFAF-519A1F166912}"/>
              </a:ext>
            </a:extLst>
          </p:cNvPr>
          <p:cNvSpPr txBox="1"/>
          <p:nvPr/>
        </p:nvSpPr>
        <p:spPr>
          <a:xfrm>
            <a:off x="9946034" y="378957"/>
            <a:ext cx="1886414" cy="369332"/>
          </a:xfrm>
          <a:prstGeom prst="rect">
            <a:avLst/>
          </a:prstGeom>
          <a:noFill/>
        </p:spPr>
        <p:txBody>
          <a:bodyPr wrap="none" rtlCol="0">
            <a:spAutoFit/>
          </a:bodyPr>
          <a:lstStyle/>
          <a:p>
            <a:r>
              <a:rPr lang="en-US" dirty="0">
                <a:highlight>
                  <a:srgbClr val="C0C0C0"/>
                </a:highlight>
              </a:rPr>
              <a:t>DON’T COPY YET</a:t>
            </a:r>
            <a:endParaRPr lang="en-CA" dirty="0">
              <a:highlight>
                <a:srgbClr val="C0C0C0"/>
              </a:highlight>
            </a:endParaRPr>
          </a:p>
        </p:txBody>
      </p:sp>
      <p:pic>
        <p:nvPicPr>
          <p:cNvPr id="12" name="Picture 11">
            <a:extLst>
              <a:ext uri="{FF2B5EF4-FFF2-40B4-BE49-F238E27FC236}">
                <a16:creationId xmlns:a16="http://schemas.microsoft.com/office/drawing/2014/main" id="{3EE58F77-0373-C760-9801-A060A3951D2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33445" y="771023"/>
            <a:ext cx="7699452" cy="5124948"/>
          </a:xfrm>
          <a:prstGeom prst="rect">
            <a:avLst/>
          </a:prstGeom>
        </p:spPr>
      </p:pic>
    </p:spTree>
    <p:extLst>
      <p:ext uri="{BB962C8B-B14F-4D97-AF65-F5344CB8AC3E}">
        <p14:creationId xmlns:p14="http://schemas.microsoft.com/office/powerpoint/2010/main" val="12304666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C11D83-23FB-D99D-48E5-E9F8ECD0D9F1}"/>
              </a:ext>
            </a:extLst>
          </p:cNvPr>
          <p:cNvSpPr>
            <a:spLocks noGrp="1"/>
          </p:cNvSpPr>
          <p:nvPr>
            <p:ph type="title"/>
          </p:nvPr>
        </p:nvSpPr>
        <p:spPr>
          <a:xfrm>
            <a:off x="141353" y="301116"/>
            <a:ext cx="1730849" cy="1589814"/>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1600" dirty="0">
                <a:solidFill>
                  <a:srgbClr val="FFFFFF"/>
                </a:solidFill>
              </a:rPr>
              <a:t>Challenge 1</a:t>
            </a:r>
            <a:r>
              <a:rPr lang="en-US" sz="1600" kern="1200" dirty="0">
                <a:solidFill>
                  <a:srgbClr val="FFFFFF"/>
                </a:solidFill>
                <a:ea typeface="+mj-ea"/>
                <a:cs typeface="+mj-cs"/>
              </a:rPr>
              <a:t>: Draw with a Vanishing Point</a:t>
            </a:r>
          </a:p>
        </p:txBody>
      </p:sp>
      <p:sp>
        <p:nvSpPr>
          <p:cNvPr id="3" name="TextBox 2">
            <a:extLst>
              <a:ext uri="{FF2B5EF4-FFF2-40B4-BE49-F238E27FC236}">
                <a16:creationId xmlns:a16="http://schemas.microsoft.com/office/drawing/2014/main" id="{B276EAB1-5D38-B440-85E3-EF087C7FE471}"/>
              </a:ext>
            </a:extLst>
          </p:cNvPr>
          <p:cNvSpPr txBox="1"/>
          <p:nvPr/>
        </p:nvSpPr>
        <p:spPr>
          <a:xfrm>
            <a:off x="2115338" y="478637"/>
            <a:ext cx="1484023" cy="1077218"/>
          </a:xfrm>
          <a:prstGeom prst="rect">
            <a:avLst/>
          </a:prstGeom>
          <a:solidFill>
            <a:schemeClr val="bg1"/>
          </a:solidFill>
        </p:spPr>
        <p:txBody>
          <a:bodyPr wrap="square" rtlCol="0">
            <a:spAutoFit/>
          </a:bodyPr>
          <a:lstStyle/>
          <a:p>
            <a:r>
              <a:rPr lang="en-US" sz="1600" i="1" dirty="0"/>
              <a:t>You will Need: A paper, a ruler, a pencil, and an eraser.</a:t>
            </a:r>
          </a:p>
        </p:txBody>
      </p:sp>
      <p:sp>
        <p:nvSpPr>
          <p:cNvPr id="4" name="TextBox 3">
            <a:extLst>
              <a:ext uri="{FF2B5EF4-FFF2-40B4-BE49-F238E27FC236}">
                <a16:creationId xmlns:a16="http://schemas.microsoft.com/office/drawing/2014/main" id="{FC778615-AB66-8A12-82D1-5DBD41740565}"/>
              </a:ext>
            </a:extLst>
          </p:cNvPr>
          <p:cNvSpPr txBox="1"/>
          <p:nvPr/>
        </p:nvSpPr>
        <p:spPr>
          <a:xfrm>
            <a:off x="406399" y="2192046"/>
            <a:ext cx="3127045" cy="3539430"/>
          </a:xfrm>
          <a:prstGeom prst="rect">
            <a:avLst/>
          </a:prstGeom>
          <a:solidFill>
            <a:schemeClr val="bg1"/>
          </a:solidFill>
        </p:spPr>
        <p:txBody>
          <a:bodyPr wrap="square" rtlCol="0">
            <a:spAutoFit/>
          </a:bodyPr>
          <a:lstStyle/>
          <a:p>
            <a:r>
              <a:rPr lang="en-US" sz="1600" dirty="0"/>
              <a:t>STEPS:</a:t>
            </a:r>
          </a:p>
          <a:p>
            <a:pPr marL="457200" indent="-457200">
              <a:buAutoNum type="arabicPeriod"/>
            </a:pPr>
            <a:r>
              <a:rPr lang="en-US" sz="1600" dirty="0"/>
              <a:t>Recreate the frame of this picture. Notice that it is wider than it is tall.</a:t>
            </a:r>
          </a:p>
          <a:p>
            <a:pPr marL="457200" indent="-457200">
              <a:buAutoNum type="arabicPeriod"/>
            </a:pPr>
            <a:r>
              <a:rPr lang="en-US" sz="1600" dirty="0"/>
              <a:t>Add a Vanishing Point (estimate).</a:t>
            </a:r>
          </a:p>
          <a:p>
            <a:pPr marL="457200" indent="-457200">
              <a:buAutoNum type="arabicPeriod"/>
            </a:pPr>
            <a:r>
              <a:rPr lang="en-US" sz="1600" dirty="0"/>
              <a:t>Create the sides of the road using Orthogonal Lines.</a:t>
            </a:r>
          </a:p>
          <a:p>
            <a:pPr marL="457200" indent="-457200">
              <a:buAutoNum type="arabicPeriod"/>
            </a:pPr>
            <a:r>
              <a:rPr lang="en-US" sz="1600" dirty="0"/>
              <a:t>Add </a:t>
            </a:r>
            <a:r>
              <a:rPr lang="en-US" sz="1600" b="1" dirty="0"/>
              <a:t>many </a:t>
            </a:r>
            <a:r>
              <a:rPr lang="en-US" sz="1600" dirty="0"/>
              <a:t>details: the central road lines, the sidewalks, the building tops and bottoms, some doors and windows. </a:t>
            </a:r>
          </a:p>
          <a:p>
            <a:pPr marL="457200" indent="-457200">
              <a:buAutoNum type="arabicPeriod"/>
            </a:pPr>
            <a:r>
              <a:rPr lang="en-US" sz="1600" dirty="0"/>
              <a:t>Colour (optional).</a:t>
            </a:r>
          </a:p>
        </p:txBody>
      </p:sp>
      <p:sp>
        <p:nvSpPr>
          <p:cNvPr id="8" name="TextBox 7">
            <a:extLst>
              <a:ext uri="{FF2B5EF4-FFF2-40B4-BE49-F238E27FC236}">
                <a16:creationId xmlns:a16="http://schemas.microsoft.com/office/drawing/2014/main" id="{BBA6EA2D-5694-2A77-0E65-3B27ACD86914}"/>
              </a:ext>
            </a:extLst>
          </p:cNvPr>
          <p:cNvSpPr txBox="1"/>
          <p:nvPr/>
        </p:nvSpPr>
        <p:spPr>
          <a:xfrm>
            <a:off x="10607597" y="301258"/>
            <a:ext cx="838628" cy="369332"/>
          </a:xfrm>
          <a:prstGeom prst="rect">
            <a:avLst/>
          </a:prstGeom>
          <a:noFill/>
        </p:spPr>
        <p:txBody>
          <a:bodyPr wrap="none" rtlCol="0">
            <a:spAutoFit/>
          </a:bodyPr>
          <a:lstStyle/>
          <a:p>
            <a:r>
              <a:rPr lang="en-US" dirty="0">
                <a:highlight>
                  <a:srgbClr val="00FFFF"/>
                </a:highlight>
              </a:rPr>
              <a:t>TRY IT!</a:t>
            </a:r>
            <a:endParaRPr lang="en-CA" dirty="0">
              <a:highlight>
                <a:srgbClr val="00FFFF"/>
              </a:highlight>
            </a:endParaRPr>
          </a:p>
        </p:txBody>
      </p:sp>
      <p:pic>
        <p:nvPicPr>
          <p:cNvPr id="5" name="Picture 4">
            <a:extLst>
              <a:ext uri="{FF2B5EF4-FFF2-40B4-BE49-F238E27FC236}">
                <a16:creationId xmlns:a16="http://schemas.microsoft.com/office/drawing/2014/main" id="{55B77101-A224-3DD6-2285-644E8DD269F8}"/>
              </a:ext>
            </a:extLst>
          </p:cNvPr>
          <p:cNvPicPr>
            <a:picLocks noChangeAspect="1"/>
          </p:cNvPicPr>
          <p:nvPr/>
        </p:nvPicPr>
        <p:blipFill>
          <a:blip r:embed="rId3"/>
          <a:stretch>
            <a:fillRect/>
          </a:stretch>
        </p:blipFill>
        <p:spPr>
          <a:xfrm>
            <a:off x="3533444" y="771023"/>
            <a:ext cx="7699457" cy="5124951"/>
          </a:xfrm>
          <a:prstGeom prst="rect">
            <a:avLst/>
          </a:prstGeom>
        </p:spPr>
      </p:pic>
      <p:sp>
        <p:nvSpPr>
          <p:cNvPr id="6" name="TextBox 5">
            <a:extLst>
              <a:ext uri="{FF2B5EF4-FFF2-40B4-BE49-F238E27FC236}">
                <a16:creationId xmlns:a16="http://schemas.microsoft.com/office/drawing/2014/main" id="{2120950D-6090-9600-35B3-A323D84790DF}"/>
              </a:ext>
            </a:extLst>
          </p:cNvPr>
          <p:cNvSpPr txBox="1"/>
          <p:nvPr/>
        </p:nvSpPr>
        <p:spPr>
          <a:xfrm>
            <a:off x="3886531" y="6125579"/>
            <a:ext cx="6638593" cy="307777"/>
          </a:xfrm>
          <a:prstGeom prst="rect">
            <a:avLst/>
          </a:prstGeom>
          <a:noFill/>
        </p:spPr>
        <p:txBody>
          <a:bodyPr wrap="square">
            <a:spAutoFit/>
          </a:bodyPr>
          <a:lstStyle/>
          <a:p>
            <a:pPr algn="l"/>
            <a:r>
              <a:rPr lang="en-CA" sz="1400" b="0" i="0" dirty="0">
                <a:solidFill>
                  <a:srgbClr val="191B26"/>
                </a:solidFill>
                <a:effectLst/>
                <a:latin typeface="Open Sans" panose="020B0606030504020204" pitchFamily="34" charset="0"/>
              </a:rPr>
              <a:t>https://pixabay.com/photos/road-houses-city-village-old-town-6881040/</a:t>
            </a:r>
          </a:p>
        </p:txBody>
      </p:sp>
    </p:spTree>
    <p:extLst>
      <p:ext uri="{BB962C8B-B14F-4D97-AF65-F5344CB8AC3E}">
        <p14:creationId xmlns:p14="http://schemas.microsoft.com/office/powerpoint/2010/main" val="35706917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276EAB1-5D38-B440-85E3-EF087C7FE471}"/>
              </a:ext>
            </a:extLst>
          </p:cNvPr>
          <p:cNvSpPr txBox="1"/>
          <p:nvPr/>
        </p:nvSpPr>
        <p:spPr>
          <a:xfrm>
            <a:off x="2301017" y="543546"/>
            <a:ext cx="1082654" cy="1384995"/>
          </a:xfrm>
          <a:prstGeom prst="rect">
            <a:avLst/>
          </a:prstGeom>
          <a:solidFill>
            <a:schemeClr val="bg1"/>
          </a:solidFill>
        </p:spPr>
        <p:txBody>
          <a:bodyPr wrap="square" rtlCol="0">
            <a:spAutoFit/>
          </a:bodyPr>
          <a:lstStyle/>
          <a:p>
            <a:r>
              <a:rPr lang="en-US" sz="1400" i="1" dirty="0"/>
              <a:t>You will Need: A paper, a ruler, a pencil, and an eraser.</a:t>
            </a:r>
          </a:p>
        </p:txBody>
      </p:sp>
      <p:sp>
        <p:nvSpPr>
          <p:cNvPr id="5" name="TextBox 4">
            <a:extLst>
              <a:ext uri="{FF2B5EF4-FFF2-40B4-BE49-F238E27FC236}">
                <a16:creationId xmlns:a16="http://schemas.microsoft.com/office/drawing/2014/main" id="{E4AA6A9F-BF83-05A0-356D-600935BD9723}"/>
              </a:ext>
            </a:extLst>
          </p:cNvPr>
          <p:cNvSpPr txBox="1"/>
          <p:nvPr/>
        </p:nvSpPr>
        <p:spPr>
          <a:xfrm>
            <a:off x="409360" y="2280557"/>
            <a:ext cx="2974311" cy="3262432"/>
          </a:xfrm>
          <a:prstGeom prst="rect">
            <a:avLst/>
          </a:prstGeom>
          <a:solidFill>
            <a:schemeClr val="bg1"/>
          </a:solidFill>
        </p:spPr>
        <p:txBody>
          <a:bodyPr wrap="square" rtlCol="0">
            <a:spAutoFit/>
          </a:bodyPr>
          <a:lstStyle/>
          <a:p>
            <a:r>
              <a:rPr lang="en-US" sz="1400" dirty="0"/>
              <a:t>STEPS:</a:t>
            </a:r>
          </a:p>
          <a:p>
            <a:pPr marL="457200" indent="-457200">
              <a:buAutoNum type="arabicPeriod"/>
            </a:pPr>
            <a:r>
              <a:rPr lang="en-US" sz="1600" dirty="0"/>
              <a:t>Select ONE image and recreate the frame.</a:t>
            </a:r>
          </a:p>
          <a:p>
            <a:pPr marL="457200" indent="-457200">
              <a:buAutoNum type="arabicPeriod"/>
            </a:pPr>
            <a:r>
              <a:rPr lang="en-US" sz="1600" dirty="0"/>
              <a:t>Find where the orthogonal lines meet. Add a Vanishing point to that spot.</a:t>
            </a:r>
          </a:p>
          <a:p>
            <a:pPr marL="457200" indent="-457200">
              <a:buAutoNum type="arabicPeriod"/>
            </a:pPr>
            <a:r>
              <a:rPr lang="en-US" sz="1600" dirty="0"/>
              <a:t>Add several orthogonal lines to your image.</a:t>
            </a:r>
          </a:p>
          <a:p>
            <a:pPr marL="457200" indent="-457200">
              <a:buAutoNum type="arabicPeriod"/>
            </a:pPr>
            <a:r>
              <a:rPr lang="en-US" sz="1600" dirty="0"/>
              <a:t>Add detail to the image so it resembles the original.</a:t>
            </a:r>
          </a:p>
          <a:p>
            <a:pPr marL="457200" indent="-457200">
              <a:buAutoNum type="arabicPeriod"/>
            </a:pPr>
            <a:r>
              <a:rPr lang="en-US" sz="1600" dirty="0"/>
              <a:t>Copy caption under your drawing.</a:t>
            </a:r>
          </a:p>
        </p:txBody>
      </p:sp>
      <p:pic>
        <p:nvPicPr>
          <p:cNvPr id="1026" name="Picture 2" descr="View through the Herculaneum Gate, Pompeii, Giovanni Battista Piranesi (Italian, Mogliano Veneto 1720–1778 Rome), Pen and brown ink over black chalk">
            <a:extLst>
              <a:ext uri="{FF2B5EF4-FFF2-40B4-BE49-F238E27FC236}">
                <a16:creationId xmlns:a16="http://schemas.microsoft.com/office/drawing/2014/main" id="{A25CAC13-1447-0C5B-75D8-836203B420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9709" y="1836644"/>
            <a:ext cx="5621360" cy="384366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A765580-6F0B-76EC-050F-E8963DB1A45F}"/>
              </a:ext>
            </a:extLst>
          </p:cNvPr>
          <p:cNvSpPr txBox="1"/>
          <p:nvPr/>
        </p:nvSpPr>
        <p:spPr>
          <a:xfrm>
            <a:off x="7290814" y="5765005"/>
            <a:ext cx="3762072" cy="523220"/>
          </a:xfrm>
          <a:prstGeom prst="rect">
            <a:avLst/>
          </a:prstGeom>
          <a:noFill/>
        </p:spPr>
        <p:txBody>
          <a:bodyPr wrap="square">
            <a:spAutoFit/>
          </a:bodyPr>
          <a:lstStyle/>
          <a:p>
            <a:pPr algn="l" fontAlgn="base"/>
            <a:r>
              <a:rPr lang="en-CA" sz="1400" b="0" i="0" dirty="0">
                <a:solidFill>
                  <a:srgbClr val="333333"/>
                </a:solidFill>
                <a:effectLst/>
                <a:highlight>
                  <a:srgbClr val="FFFFFF"/>
                </a:highlight>
                <a:latin typeface="MetSerif"/>
              </a:rPr>
              <a:t>View through the Herculaneum Gate, Pompeii, Drawing, </a:t>
            </a:r>
            <a:r>
              <a:rPr lang="en-CA" sz="1400" b="0" i="0" u="sng" dirty="0">
                <a:solidFill>
                  <a:srgbClr val="333333"/>
                </a:solidFill>
                <a:effectLst/>
                <a:highlight>
                  <a:srgbClr val="FFFFFF"/>
                </a:highlight>
                <a:latin typeface="inherit"/>
                <a:hlinkClick r:id="rId4"/>
              </a:rPr>
              <a:t>Giovanni Battista Piranesi</a:t>
            </a:r>
            <a:r>
              <a:rPr lang="en-CA" sz="1400" b="0" i="0" dirty="0">
                <a:solidFill>
                  <a:srgbClr val="333333"/>
                </a:solidFill>
                <a:effectLst/>
                <a:highlight>
                  <a:srgbClr val="FFFFFF"/>
                </a:highlight>
                <a:latin typeface="inherit"/>
              </a:rPr>
              <a:t> Italian, 1</a:t>
            </a:r>
            <a:r>
              <a:rPr lang="en-CA" sz="1400" b="0" i="0" dirty="0">
                <a:solidFill>
                  <a:srgbClr val="333333"/>
                </a:solidFill>
                <a:effectLst/>
                <a:highlight>
                  <a:srgbClr val="FFFFFF"/>
                </a:highlight>
                <a:latin typeface="MetSans"/>
              </a:rPr>
              <a:t>778</a:t>
            </a:r>
            <a:endParaRPr lang="en-CA" sz="1400" dirty="0"/>
          </a:p>
        </p:txBody>
      </p:sp>
      <p:pic>
        <p:nvPicPr>
          <p:cNvPr id="1028" name="Picture 4" descr="Free Hallway Perspective photo and picture">
            <a:extLst>
              <a:ext uri="{FF2B5EF4-FFF2-40B4-BE49-F238E27FC236}">
                <a16:creationId xmlns:a16="http://schemas.microsoft.com/office/drawing/2014/main" id="{6AB334DB-05EB-34C1-00FA-3DAE6DC660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7400" y="819205"/>
            <a:ext cx="2713399" cy="520741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170935F-5D62-355C-CDCE-84C1CAB4EF0B}"/>
              </a:ext>
            </a:extLst>
          </p:cNvPr>
          <p:cNvSpPr txBox="1"/>
          <p:nvPr/>
        </p:nvSpPr>
        <p:spPr>
          <a:xfrm>
            <a:off x="3497400" y="6035431"/>
            <a:ext cx="3121689" cy="523220"/>
          </a:xfrm>
          <a:prstGeom prst="rect">
            <a:avLst/>
          </a:prstGeom>
          <a:noFill/>
        </p:spPr>
        <p:txBody>
          <a:bodyPr wrap="square">
            <a:spAutoFit/>
          </a:bodyPr>
          <a:lstStyle/>
          <a:p>
            <a:pPr algn="l"/>
            <a:r>
              <a:rPr lang="en-CA" sz="1400" b="0" i="0" dirty="0">
                <a:solidFill>
                  <a:srgbClr val="191B26"/>
                </a:solidFill>
                <a:effectLst/>
                <a:latin typeface="MetSerif"/>
              </a:rPr>
              <a:t>Hallway, Perspective, Tunnel, photograph </a:t>
            </a:r>
            <a:r>
              <a:rPr lang="en-CA" sz="1400" b="0" i="0" dirty="0" err="1">
                <a:solidFill>
                  <a:srgbClr val="191B26"/>
                </a:solidFill>
                <a:effectLst/>
                <a:latin typeface="MetSerif"/>
              </a:rPr>
              <a:t>Pixabay</a:t>
            </a:r>
            <a:r>
              <a:rPr lang="en-CA" sz="1400" b="0" i="0" dirty="0">
                <a:solidFill>
                  <a:srgbClr val="191B26"/>
                </a:solidFill>
                <a:effectLst/>
                <a:latin typeface="MetSerif"/>
              </a:rPr>
              <a:t> artist: </a:t>
            </a:r>
            <a:r>
              <a:rPr lang="en-CA" sz="1400" b="0" i="0" dirty="0" err="1">
                <a:solidFill>
                  <a:srgbClr val="191B26"/>
                </a:solidFill>
                <a:effectLst/>
                <a:latin typeface="MetSerif"/>
              </a:rPr>
              <a:t>tookapic</a:t>
            </a:r>
            <a:endParaRPr lang="en-CA" sz="1400" b="0" i="0" dirty="0">
              <a:solidFill>
                <a:srgbClr val="191B26"/>
              </a:solidFill>
              <a:effectLst/>
              <a:latin typeface="MetSerif"/>
            </a:endParaRPr>
          </a:p>
        </p:txBody>
      </p:sp>
      <p:sp>
        <p:nvSpPr>
          <p:cNvPr id="13" name="TextBox 12">
            <a:extLst>
              <a:ext uri="{FF2B5EF4-FFF2-40B4-BE49-F238E27FC236}">
                <a16:creationId xmlns:a16="http://schemas.microsoft.com/office/drawing/2014/main" id="{DA145F1F-5CAB-28AC-D883-DD0C2406E769}"/>
              </a:ext>
            </a:extLst>
          </p:cNvPr>
          <p:cNvSpPr txBox="1"/>
          <p:nvPr/>
        </p:nvSpPr>
        <p:spPr>
          <a:xfrm>
            <a:off x="6742980" y="684898"/>
            <a:ext cx="4714818" cy="923330"/>
          </a:xfrm>
          <a:prstGeom prst="rect">
            <a:avLst/>
          </a:prstGeom>
          <a:noFill/>
        </p:spPr>
        <p:txBody>
          <a:bodyPr wrap="square">
            <a:spAutoFit/>
          </a:bodyPr>
          <a:lstStyle/>
          <a:p>
            <a:r>
              <a:rPr lang="en-US" sz="1800" i="1" dirty="0"/>
              <a:t>(Hint: the orthogonal lines stop before a Vanishing Point. You can continue tracing where they would meet to find the V.)</a:t>
            </a:r>
          </a:p>
        </p:txBody>
      </p:sp>
      <p:sp>
        <p:nvSpPr>
          <p:cNvPr id="16" name="TextBox 15">
            <a:extLst>
              <a:ext uri="{FF2B5EF4-FFF2-40B4-BE49-F238E27FC236}">
                <a16:creationId xmlns:a16="http://schemas.microsoft.com/office/drawing/2014/main" id="{3509F25B-9401-2874-A5BB-0BC0AF508372}"/>
              </a:ext>
            </a:extLst>
          </p:cNvPr>
          <p:cNvSpPr txBox="1"/>
          <p:nvPr/>
        </p:nvSpPr>
        <p:spPr>
          <a:xfrm>
            <a:off x="10607597" y="301258"/>
            <a:ext cx="838628" cy="369332"/>
          </a:xfrm>
          <a:prstGeom prst="rect">
            <a:avLst/>
          </a:prstGeom>
          <a:noFill/>
        </p:spPr>
        <p:txBody>
          <a:bodyPr wrap="none" rtlCol="0">
            <a:spAutoFit/>
          </a:bodyPr>
          <a:lstStyle/>
          <a:p>
            <a:r>
              <a:rPr lang="en-US" dirty="0">
                <a:highlight>
                  <a:srgbClr val="00FFFF"/>
                </a:highlight>
              </a:rPr>
              <a:t>TRY IT!</a:t>
            </a:r>
            <a:endParaRPr lang="en-CA" dirty="0">
              <a:highlight>
                <a:srgbClr val="00FFFF"/>
              </a:highlight>
            </a:endParaRPr>
          </a:p>
        </p:txBody>
      </p:sp>
      <p:sp>
        <p:nvSpPr>
          <p:cNvPr id="2" name="Title 1">
            <a:extLst>
              <a:ext uri="{FF2B5EF4-FFF2-40B4-BE49-F238E27FC236}">
                <a16:creationId xmlns:a16="http://schemas.microsoft.com/office/drawing/2014/main" id="{1DC11D83-23FB-D99D-48E5-E9F8ECD0D9F1}"/>
              </a:ext>
            </a:extLst>
          </p:cNvPr>
          <p:cNvSpPr>
            <a:spLocks noGrp="1"/>
          </p:cNvSpPr>
          <p:nvPr>
            <p:ph type="title"/>
          </p:nvPr>
        </p:nvSpPr>
        <p:spPr>
          <a:xfrm>
            <a:off x="330062" y="309011"/>
            <a:ext cx="1852416" cy="1860574"/>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1600" kern="1200" dirty="0">
                <a:solidFill>
                  <a:srgbClr val="FFFFFF"/>
                </a:solidFill>
                <a:ea typeface="+mj-ea"/>
                <a:cs typeface="+mj-cs"/>
              </a:rPr>
              <a:t>Challenge 2:</a:t>
            </a:r>
            <a:br>
              <a:rPr lang="en-US" sz="1600" kern="1200" dirty="0">
                <a:solidFill>
                  <a:srgbClr val="FFFFFF"/>
                </a:solidFill>
                <a:ea typeface="+mj-ea"/>
                <a:cs typeface="+mj-cs"/>
              </a:rPr>
            </a:br>
            <a:r>
              <a:rPr lang="en-US" sz="1600" kern="1200" dirty="0">
                <a:solidFill>
                  <a:srgbClr val="FFFFFF"/>
                </a:solidFill>
                <a:ea typeface="+mj-ea"/>
                <a:cs typeface="+mj-cs"/>
              </a:rPr>
              <a:t>Find the Vanishing Point and then Draw</a:t>
            </a:r>
          </a:p>
        </p:txBody>
      </p:sp>
    </p:spTree>
    <p:extLst>
      <p:ext uri="{BB962C8B-B14F-4D97-AF65-F5344CB8AC3E}">
        <p14:creationId xmlns:p14="http://schemas.microsoft.com/office/powerpoint/2010/main" val="29812060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276EAB1-5D38-B440-85E3-EF087C7FE471}"/>
              </a:ext>
            </a:extLst>
          </p:cNvPr>
          <p:cNvSpPr txBox="1"/>
          <p:nvPr/>
        </p:nvSpPr>
        <p:spPr>
          <a:xfrm>
            <a:off x="2301017" y="543546"/>
            <a:ext cx="1082654" cy="1384995"/>
          </a:xfrm>
          <a:prstGeom prst="rect">
            <a:avLst/>
          </a:prstGeom>
          <a:solidFill>
            <a:schemeClr val="bg1"/>
          </a:solidFill>
        </p:spPr>
        <p:txBody>
          <a:bodyPr wrap="square" rtlCol="0">
            <a:spAutoFit/>
          </a:bodyPr>
          <a:lstStyle/>
          <a:p>
            <a:r>
              <a:rPr lang="en-US" sz="1400" i="1" dirty="0"/>
              <a:t>You will Need: A paper, a ruler, a pencil, and an eraser.</a:t>
            </a:r>
          </a:p>
        </p:txBody>
      </p:sp>
      <p:sp>
        <p:nvSpPr>
          <p:cNvPr id="5" name="TextBox 4">
            <a:extLst>
              <a:ext uri="{FF2B5EF4-FFF2-40B4-BE49-F238E27FC236}">
                <a16:creationId xmlns:a16="http://schemas.microsoft.com/office/drawing/2014/main" id="{E4AA6A9F-BF83-05A0-356D-600935BD9723}"/>
              </a:ext>
            </a:extLst>
          </p:cNvPr>
          <p:cNvSpPr txBox="1"/>
          <p:nvPr/>
        </p:nvSpPr>
        <p:spPr>
          <a:xfrm>
            <a:off x="3823120" y="817516"/>
            <a:ext cx="6067863" cy="5016758"/>
          </a:xfrm>
          <a:prstGeom prst="rect">
            <a:avLst/>
          </a:prstGeom>
          <a:solidFill>
            <a:schemeClr val="bg1"/>
          </a:solidFill>
        </p:spPr>
        <p:txBody>
          <a:bodyPr wrap="square" rtlCol="0">
            <a:spAutoFit/>
          </a:bodyPr>
          <a:lstStyle/>
          <a:p>
            <a:r>
              <a:rPr lang="en-US" sz="2000" dirty="0"/>
              <a:t>STEPS:</a:t>
            </a:r>
          </a:p>
          <a:p>
            <a:pPr marL="457200" indent="-457200">
              <a:buAutoNum type="arabicPeriod"/>
            </a:pPr>
            <a:r>
              <a:rPr lang="en-US" sz="2000" dirty="0"/>
              <a:t>Create the frame.</a:t>
            </a:r>
          </a:p>
          <a:p>
            <a:pPr marL="457200" indent="-457200">
              <a:buAutoNum type="arabicPeriod"/>
            </a:pPr>
            <a:r>
              <a:rPr lang="en-US" sz="2000" dirty="0"/>
              <a:t>Add a Vanishing Point.</a:t>
            </a:r>
          </a:p>
          <a:p>
            <a:pPr marL="457200" indent="-457200">
              <a:buAutoNum type="arabicPeriod"/>
            </a:pPr>
            <a:r>
              <a:rPr lang="en-US" sz="2000" dirty="0"/>
              <a:t>Add a Horizon Line (optional).</a:t>
            </a:r>
          </a:p>
          <a:p>
            <a:pPr marL="457200" indent="-457200">
              <a:buAutoNum type="arabicPeriod"/>
            </a:pPr>
            <a:r>
              <a:rPr lang="en-US" sz="2000" dirty="0"/>
              <a:t>Use orthogonal lines to create a road.</a:t>
            </a:r>
          </a:p>
          <a:p>
            <a:pPr marL="457200" indent="-457200">
              <a:buAutoNum type="arabicPeriod"/>
            </a:pPr>
            <a:r>
              <a:rPr lang="en-US" sz="2000" dirty="0"/>
              <a:t>Use more orthogonal lines to create markings on the road.</a:t>
            </a:r>
          </a:p>
          <a:p>
            <a:pPr marL="457200" indent="-457200">
              <a:buAutoNum type="arabicPeriod"/>
            </a:pPr>
            <a:r>
              <a:rPr lang="en-US" sz="2000" dirty="0"/>
              <a:t>Add at least three features from the following list: buildings, a sidewalk, doors, windows, a row of trees, a row of telephone posts with wires, a fence. </a:t>
            </a:r>
          </a:p>
          <a:p>
            <a:pPr marL="457200" indent="-457200">
              <a:buAutoNum type="arabicPeriod"/>
            </a:pPr>
            <a:r>
              <a:rPr lang="en-US" sz="2000" dirty="0"/>
              <a:t>Add a sky to your image.</a:t>
            </a:r>
          </a:p>
          <a:p>
            <a:pPr marL="457200" indent="-457200">
              <a:buAutoNum type="arabicPeriod"/>
            </a:pPr>
            <a:r>
              <a:rPr lang="en-US" sz="2000" dirty="0"/>
              <a:t>Colour (optional)</a:t>
            </a:r>
          </a:p>
          <a:p>
            <a:pPr marL="457200" indent="-457200">
              <a:buAutoNum type="arabicPeriod"/>
            </a:pPr>
            <a:r>
              <a:rPr lang="en-US" sz="2000" dirty="0"/>
              <a:t>Caption your image with a simple, descriptive name that reflects the scene without judgment (e.g. </a:t>
            </a:r>
            <a:r>
              <a:rPr lang="en-US" sz="2000" i="1" dirty="0"/>
              <a:t>A Street in Town</a:t>
            </a:r>
            <a:r>
              <a:rPr lang="en-US" sz="2000" dirty="0"/>
              <a:t>)</a:t>
            </a:r>
          </a:p>
        </p:txBody>
      </p:sp>
      <p:sp>
        <p:nvSpPr>
          <p:cNvPr id="16" name="TextBox 15">
            <a:extLst>
              <a:ext uri="{FF2B5EF4-FFF2-40B4-BE49-F238E27FC236}">
                <a16:creationId xmlns:a16="http://schemas.microsoft.com/office/drawing/2014/main" id="{3509F25B-9401-2874-A5BB-0BC0AF508372}"/>
              </a:ext>
            </a:extLst>
          </p:cNvPr>
          <p:cNvSpPr txBox="1"/>
          <p:nvPr/>
        </p:nvSpPr>
        <p:spPr>
          <a:xfrm>
            <a:off x="10607597" y="301258"/>
            <a:ext cx="838628" cy="369332"/>
          </a:xfrm>
          <a:prstGeom prst="rect">
            <a:avLst/>
          </a:prstGeom>
          <a:noFill/>
        </p:spPr>
        <p:txBody>
          <a:bodyPr wrap="none" rtlCol="0">
            <a:spAutoFit/>
          </a:bodyPr>
          <a:lstStyle/>
          <a:p>
            <a:r>
              <a:rPr lang="en-US" dirty="0">
                <a:highlight>
                  <a:srgbClr val="00FFFF"/>
                </a:highlight>
              </a:rPr>
              <a:t>TRY IT!</a:t>
            </a:r>
            <a:endParaRPr lang="en-CA" dirty="0">
              <a:highlight>
                <a:srgbClr val="00FFFF"/>
              </a:highlight>
            </a:endParaRPr>
          </a:p>
        </p:txBody>
      </p:sp>
      <p:sp>
        <p:nvSpPr>
          <p:cNvPr id="2" name="Title 1">
            <a:extLst>
              <a:ext uri="{FF2B5EF4-FFF2-40B4-BE49-F238E27FC236}">
                <a16:creationId xmlns:a16="http://schemas.microsoft.com/office/drawing/2014/main" id="{1DC11D83-23FB-D99D-48E5-E9F8ECD0D9F1}"/>
              </a:ext>
            </a:extLst>
          </p:cNvPr>
          <p:cNvSpPr>
            <a:spLocks noGrp="1"/>
          </p:cNvSpPr>
          <p:nvPr>
            <p:ph type="title"/>
          </p:nvPr>
        </p:nvSpPr>
        <p:spPr>
          <a:xfrm>
            <a:off x="330062" y="309011"/>
            <a:ext cx="1852416" cy="1860574"/>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1600" kern="1200" dirty="0">
                <a:solidFill>
                  <a:srgbClr val="FFFFFF"/>
                </a:solidFill>
                <a:ea typeface="+mj-ea"/>
                <a:cs typeface="+mj-cs"/>
              </a:rPr>
              <a:t>Challenge 3:</a:t>
            </a:r>
            <a:br>
              <a:rPr lang="en-US" sz="1600" kern="1200" dirty="0">
                <a:solidFill>
                  <a:srgbClr val="FFFFFF"/>
                </a:solidFill>
                <a:ea typeface="+mj-ea"/>
                <a:cs typeface="+mj-cs"/>
              </a:rPr>
            </a:br>
            <a:r>
              <a:rPr lang="en-US" sz="1600" kern="1200" dirty="0">
                <a:solidFill>
                  <a:srgbClr val="FFFFFF"/>
                </a:solidFill>
                <a:ea typeface="+mj-ea"/>
                <a:cs typeface="+mj-cs"/>
              </a:rPr>
              <a:t>Create an image that begins with a road</a:t>
            </a:r>
          </a:p>
        </p:txBody>
      </p:sp>
    </p:spTree>
    <p:extLst>
      <p:ext uri="{BB962C8B-B14F-4D97-AF65-F5344CB8AC3E}">
        <p14:creationId xmlns:p14="http://schemas.microsoft.com/office/powerpoint/2010/main" val="2781719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C11D83-23FB-D99D-48E5-E9F8ECD0D9F1}"/>
              </a:ext>
            </a:extLst>
          </p:cNvPr>
          <p:cNvSpPr>
            <a:spLocks noGrp="1"/>
          </p:cNvSpPr>
          <p:nvPr>
            <p:ph type="title"/>
          </p:nvPr>
        </p:nvSpPr>
        <p:spPr>
          <a:xfrm>
            <a:off x="141353" y="301116"/>
            <a:ext cx="1730849" cy="1589814"/>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1600" kern="1200" dirty="0">
                <a:solidFill>
                  <a:srgbClr val="FFFFFF"/>
                </a:solidFill>
                <a:ea typeface="+mj-ea"/>
                <a:cs typeface="+mj-cs"/>
              </a:rPr>
              <a:t>One-Point Perspective, Basic Terms</a:t>
            </a:r>
          </a:p>
        </p:txBody>
      </p:sp>
      <p:pic>
        <p:nvPicPr>
          <p:cNvPr id="7" name="Content Placeholder 6">
            <a:extLst>
              <a:ext uri="{FF2B5EF4-FFF2-40B4-BE49-F238E27FC236}">
                <a16:creationId xmlns:a16="http://schemas.microsoft.com/office/drawing/2014/main" id="{474C7FA2-0D65-C9CB-6037-8AF66763723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701142" y="478637"/>
            <a:ext cx="8089739" cy="6067305"/>
          </a:xfrm>
          <a:prstGeom prst="rect">
            <a:avLst/>
          </a:prstGeom>
        </p:spPr>
      </p:pic>
      <p:sp>
        <p:nvSpPr>
          <p:cNvPr id="8" name="TextBox 7">
            <a:extLst>
              <a:ext uri="{FF2B5EF4-FFF2-40B4-BE49-F238E27FC236}">
                <a16:creationId xmlns:a16="http://schemas.microsoft.com/office/drawing/2014/main" id="{DDF391F8-9DEE-4615-FAFA-B6002F4FB60F}"/>
              </a:ext>
            </a:extLst>
          </p:cNvPr>
          <p:cNvSpPr txBox="1"/>
          <p:nvPr/>
        </p:nvSpPr>
        <p:spPr>
          <a:xfrm>
            <a:off x="406400" y="2192046"/>
            <a:ext cx="3016250" cy="1631216"/>
          </a:xfrm>
          <a:prstGeom prst="rect">
            <a:avLst/>
          </a:prstGeom>
          <a:solidFill>
            <a:schemeClr val="bg1"/>
          </a:solidFill>
        </p:spPr>
        <p:txBody>
          <a:bodyPr wrap="square" rtlCol="0">
            <a:spAutoFit/>
          </a:bodyPr>
          <a:lstStyle/>
          <a:p>
            <a:r>
              <a:rPr lang="en-US" sz="2000" dirty="0"/>
              <a:t>Horizon Line: </a:t>
            </a:r>
          </a:p>
          <a:p>
            <a:endParaRPr lang="en-US" sz="2000" dirty="0"/>
          </a:p>
          <a:p>
            <a:r>
              <a:rPr lang="en-US" sz="2000" dirty="0"/>
              <a:t>If an object is above H, we can see the bottom of the object.</a:t>
            </a:r>
          </a:p>
        </p:txBody>
      </p:sp>
      <p:sp>
        <p:nvSpPr>
          <p:cNvPr id="3" name="TextBox 2">
            <a:extLst>
              <a:ext uri="{FF2B5EF4-FFF2-40B4-BE49-F238E27FC236}">
                <a16:creationId xmlns:a16="http://schemas.microsoft.com/office/drawing/2014/main" id="{1287EFC8-021A-7706-97C5-600BDA0F127F}"/>
              </a:ext>
            </a:extLst>
          </p:cNvPr>
          <p:cNvSpPr txBox="1"/>
          <p:nvPr/>
        </p:nvSpPr>
        <p:spPr>
          <a:xfrm>
            <a:off x="10314836" y="312058"/>
            <a:ext cx="1476045" cy="369332"/>
          </a:xfrm>
          <a:prstGeom prst="rect">
            <a:avLst/>
          </a:prstGeom>
          <a:noFill/>
        </p:spPr>
        <p:txBody>
          <a:bodyPr wrap="none" rtlCol="0">
            <a:spAutoFit/>
          </a:bodyPr>
          <a:lstStyle/>
          <a:p>
            <a:r>
              <a:rPr lang="en-US" dirty="0">
                <a:highlight>
                  <a:srgbClr val="C0C0C0"/>
                </a:highlight>
              </a:rPr>
              <a:t>DON’T COPY</a:t>
            </a:r>
            <a:endParaRPr lang="en-CA" dirty="0">
              <a:highlight>
                <a:srgbClr val="C0C0C0"/>
              </a:highlight>
            </a:endParaRPr>
          </a:p>
        </p:txBody>
      </p:sp>
    </p:spTree>
    <p:extLst>
      <p:ext uri="{BB962C8B-B14F-4D97-AF65-F5344CB8AC3E}">
        <p14:creationId xmlns:p14="http://schemas.microsoft.com/office/powerpoint/2010/main" val="3500017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C11D83-23FB-D99D-48E5-E9F8ECD0D9F1}"/>
              </a:ext>
            </a:extLst>
          </p:cNvPr>
          <p:cNvSpPr>
            <a:spLocks noGrp="1"/>
          </p:cNvSpPr>
          <p:nvPr>
            <p:ph type="title"/>
          </p:nvPr>
        </p:nvSpPr>
        <p:spPr>
          <a:xfrm>
            <a:off x="141353" y="301116"/>
            <a:ext cx="1730849" cy="1589814"/>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1600" kern="1200" dirty="0">
                <a:solidFill>
                  <a:srgbClr val="FFFFFF"/>
                </a:solidFill>
                <a:ea typeface="+mj-ea"/>
                <a:cs typeface="+mj-cs"/>
              </a:rPr>
              <a:t>One-Point Perspective, Basic Terms</a:t>
            </a:r>
          </a:p>
        </p:txBody>
      </p:sp>
      <p:pic>
        <p:nvPicPr>
          <p:cNvPr id="7" name="Content Placeholder 6">
            <a:extLst>
              <a:ext uri="{FF2B5EF4-FFF2-40B4-BE49-F238E27FC236}">
                <a16:creationId xmlns:a16="http://schemas.microsoft.com/office/drawing/2014/main" id="{474C7FA2-0D65-C9CB-6037-8AF66763723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701142" y="478637"/>
            <a:ext cx="8089739" cy="6067305"/>
          </a:xfrm>
          <a:prstGeom prst="rect">
            <a:avLst/>
          </a:prstGeom>
        </p:spPr>
      </p:pic>
      <p:sp>
        <p:nvSpPr>
          <p:cNvPr id="8" name="TextBox 7">
            <a:extLst>
              <a:ext uri="{FF2B5EF4-FFF2-40B4-BE49-F238E27FC236}">
                <a16:creationId xmlns:a16="http://schemas.microsoft.com/office/drawing/2014/main" id="{DDF391F8-9DEE-4615-FAFA-B6002F4FB60F}"/>
              </a:ext>
            </a:extLst>
          </p:cNvPr>
          <p:cNvSpPr txBox="1"/>
          <p:nvPr/>
        </p:nvSpPr>
        <p:spPr>
          <a:xfrm>
            <a:off x="406400" y="2192046"/>
            <a:ext cx="3016250" cy="1631216"/>
          </a:xfrm>
          <a:prstGeom prst="rect">
            <a:avLst/>
          </a:prstGeom>
          <a:solidFill>
            <a:schemeClr val="bg1"/>
          </a:solidFill>
        </p:spPr>
        <p:txBody>
          <a:bodyPr wrap="square" rtlCol="0">
            <a:spAutoFit/>
          </a:bodyPr>
          <a:lstStyle/>
          <a:p>
            <a:r>
              <a:rPr lang="en-US" sz="2000" dirty="0"/>
              <a:t>Horizon Line: </a:t>
            </a:r>
          </a:p>
          <a:p>
            <a:endParaRPr lang="en-US" sz="2000" dirty="0"/>
          </a:p>
          <a:p>
            <a:r>
              <a:rPr lang="en-US" sz="2000" dirty="0"/>
              <a:t>If an object is below H, we can see the top of the object. </a:t>
            </a:r>
          </a:p>
        </p:txBody>
      </p:sp>
      <p:sp>
        <p:nvSpPr>
          <p:cNvPr id="3" name="TextBox 2">
            <a:extLst>
              <a:ext uri="{FF2B5EF4-FFF2-40B4-BE49-F238E27FC236}">
                <a16:creationId xmlns:a16="http://schemas.microsoft.com/office/drawing/2014/main" id="{2943D7A5-9E36-05F3-C264-5DB8C3855D6B}"/>
              </a:ext>
            </a:extLst>
          </p:cNvPr>
          <p:cNvSpPr txBox="1"/>
          <p:nvPr/>
        </p:nvSpPr>
        <p:spPr>
          <a:xfrm>
            <a:off x="10314836" y="312058"/>
            <a:ext cx="1476045" cy="369332"/>
          </a:xfrm>
          <a:prstGeom prst="rect">
            <a:avLst/>
          </a:prstGeom>
          <a:noFill/>
        </p:spPr>
        <p:txBody>
          <a:bodyPr wrap="none" rtlCol="0">
            <a:spAutoFit/>
          </a:bodyPr>
          <a:lstStyle/>
          <a:p>
            <a:r>
              <a:rPr lang="en-US" dirty="0">
                <a:highlight>
                  <a:srgbClr val="C0C0C0"/>
                </a:highlight>
              </a:rPr>
              <a:t>DON’T COPY</a:t>
            </a:r>
            <a:endParaRPr lang="en-CA" dirty="0">
              <a:highlight>
                <a:srgbClr val="C0C0C0"/>
              </a:highlight>
            </a:endParaRPr>
          </a:p>
        </p:txBody>
      </p:sp>
    </p:spTree>
    <p:extLst>
      <p:ext uri="{BB962C8B-B14F-4D97-AF65-F5344CB8AC3E}">
        <p14:creationId xmlns:p14="http://schemas.microsoft.com/office/powerpoint/2010/main" val="4182973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C11D83-23FB-D99D-48E5-E9F8ECD0D9F1}"/>
              </a:ext>
            </a:extLst>
          </p:cNvPr>
          <p:cNvSpPr>
            <a:spLocks noGrp="1"/>
          </p:cNvSpPr>
          <p:nvPr>
            <p:ph type="title"/>
          </p:nvPr>
        </p:nvSpPr>
        <p:spPr>
          <a:xfrm>
            <a:off x="141353" y="301116"/>
            <a:ext cx="1730849" cy="1589814"/>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1600" kern="1200" dirty="0">
                <a:solidFill>
                  <a:srgbClr val="FFFFFF"/>
                </a:solidFill>
                <a:ea typeface="+mj-ea"/>
                <a:cs typeface="+mj-cs"/>
              </a:rPr>
              <a:t>One-Point Perspective, Basic Terms</a:t>
            </a:r>
          </a:p>
        </p:txBody>
      </p:sp>
      <p:pic>
        <p:nvPicPr>
          <p:cNvPr id="7" name="Content Placeholder 6">
            <a:extLst>
              <a:ext uri="{FF2B5EF4-FFF2-40B4-BE49-F238E27FC236}">
                <a16:creationId xmlns:a16="http://schemas.microsoft.com/office/drawing/2014/main" id="{474C7FA2-0D65-C9CB-6037-8AF66763723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701142" y="478637"/>
            <a:ext cx="8089739" cy="6067305"/>
          </a:xfrm>
          <a:prstGeom prst="rect">
            <a:avLst/>
          </a:prstGeom>
        </p:spPr>
      </p:pic>
      <p:sp>
        <p:nvSpPr>
          <p:cNvPr id="8" name="TextBox 7">
            <a:extLst>
              <a:ext uri="{FF2B5EF4-FFF2-40B4-BE49-F238E27FC236}">
                <a16:creationId xmlns:a16="http://schemas.microsoft.com/office/drawing/2014/main" id="{DDF391F8-9DEE-4615-FAFA-B6002F4FB60F}"/>
              </a:ext>
            </a:extLst>
          </p:cNvPr>
          <p:cNvSpPr txBox="1"/>
          <p:nvPr/>
        </p:nvSpPr>
        <p:spPr>
          <a:xfrm>
            <a:off x="406400" y="2192046"/>
            <a:ext cx="3016250" cy="1631216"/>
          </a:xfrm>
          <a:prstGeom prst="rect">
            <a:avLst/>
          </a:prstGeom>
          <a:solidFill>
            <a:schemeClr val="bg1"/>
          </a:solidFill>
        </p:spPr>
        <p:txBody>
          <a:bodyPr wrap="square" rtlCol="0">
            <a:spAutoFit/>
          </a:bodyPr>
          <a:lstStyle/>
          <a:p>
            <a:r>
              <a:rPr lang="en-US" sz="2000" dirty="0"/>
              <a:t>Horizon Line: </a:t>
            </a:r>
          </a:p>
          <a:p>
            <a:endParaRPr lang="en-US" sz="2000" dirty="0"/>
          </a:p>
          <a:p>
            <a:r>
              <a:rPr lang="en-US" sz="2000" dirty="0"/>
              <a:t>If an object is on H, we can not see the top or the bottom of the object. </a:t>
            </a:r>
          </a:p>
        </p:txBody>
      </p:sp>
      <p:sp>
        <p:nvSpPr>
          <p:cNvPr id="3" name="TextBox 2">
            <a:extLst>
              <a:ext uri="{FF2B5EF4-FFF2-40B4-BE49-F238E27FC236}">
                <a16:creationId xmlns:a16="http://schemas.microsoft.com/office/drawing/2014/main" id="{D7CE20E7-C870-FD8A-9BF2-315CCE11F013}"/>
              </a:ext>
            </a:extLst>
          </p:cNvPr>
          <p:cNvSpPr txBox="1"/>
          <p:nvPr/>
        </p:nvSpPr>
        <p:spPr>
          <a:xfrm>
            <a:off x="10314836" y="312058"/>
            <a:ext cx="1476045" cy="369332"/>
          </a:xfrm>
          <a:prstGeom prst="rect">
            <a:avLst/>
          </a:prstGeom>
          <a:noFill/>
        </p:spPr>
        <p:txBody>
          <a:bodyPr wrap="none" rtlCol="0">
            <a:spAutoFit/>
          </a:bodyPr>
          <a:lstStyle/>
          <a:p>
            <a:r>
              <a:rPr lang="en-US" dirty="0">
                <a:highlight>
                  <a:srgbClr val="C0C0C0"/>
                </a:highlight>
              </a:rPr>
              <a:t>DON’T COPY</a:t>
            </a:r>
            <a:endParaRPr lang="en-CA" dirty="0">
              <a:highlight>
                <a:srgbClr val="C0C0C0"/>
              </a:highlight>
            </a:endParaRPr>
          </a:p>
        </p:txBody>
      </p:sp>
    </p:spTree>
    <p:extLst>
      <p:ext uri="{BB962C8B-B14F-4D97-AF65-F5344CB8AC3E}">
        <p14:creationId xmlns:p14="http://schemas.microsoft.com/office/powerpoint/2010/main" val="34527824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C11D83-23FB-D99D-48E5-E9F8ECD0D9F1}"/>
              </a:ext>
            </a:extLst>
          </p:cNvPr>
          <p:cNvSpPr>
            <a:spLocks noGrp="1"/>
          </p:cNvSpPr>
          <p:nvPr>
            <p:ph type="title"/>
          </p:nvPr>
        </p:nvSpPr>
        <p:spPr>
          <a:xfrm>
            <a:off x="141353" y="301116"/>
            <a:ext cx="1730849" cy="1589814"/>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1600" kern="1200" dirty="0">
                <a:solidFill>
                  <a:srgbClr val="FFFFFF"/>
                </a:solidFill>
                <a:ea typeface="+mj-ea"/>
                <a:cs typeface="+mj-cs"/>
              </a:rPr>
              <a:t>One-Point Perspective, Basic Terms</a:t>
            </a:r>
          </a:p>
        </p:txBody>
      </p:sp>
      <p:pic>
        <p:nvPicPr>
          <p:cNvPr id="7" name="Content Placeholder 6">
            <a:extLst>
              <a:ext uri="{FF2B5EF4-FFF2-40B4-BE49-F238E27FC236}">
                <a16:creationId xmlns:a16="http://schemas.microsoft.com/office/drawing/2014/main" id="{474C7FA2-0D65-C9CB-6037-8AF66763723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701142" y="478637"/>
            <a:ext cx="8089739" cy="6067305"/>
          </a:xfrm>
          <a:prstGeom prst="rect">
            <a:avLst/>
          </a:prstGeom>
        </p:spPr>
      </p:pic>
      <p:sp>
        <p:nvSpPr>
          <p:cNvPr id="8" name="TextBox 7">
            <a:extLst>
              <a:ext uri="{FF2B5EF4-FFF2-40B4-BE49-F238E27FC236}">
                <a16:creationId xmlns:a16="http://schemas.microsoft.com/office/drawing/2014/main" id="{DDF391F8-9DEE-4615-FAFA-B6002F4FB60F}"/>
              </a:ext>
            </a:extLst>
          </p:cNvPr>
          <p:cNvSpPr txBox="1"/>
          <p:nvPr/>
        </p:nvSpPr>
        <p:spPr>
          <a:xfrm>
            <a:off x="406400" y="2192046"/>
            <a:ext cx="3016250" cy="2862322"/>
          </a:xfrm>
          <a:prstGeom prst="rect">
            <a:avLst/>
          </a:prstGeom>
          <a:solidFill>
            <a:schemeClr val="bg1"/>
          </a:solidFill>
        </p:spPr>
        <p:txBody>
          <a:bodyPr wrap="square" rtlCol="0">
            <a:spAutoFit/>
          </a:bodyPr>
          <a:lstStyle/>
          <a:p>
            <a:r>
              <a:rPr lang="en-US" sz="2000" dirty="0"/>
              <a:t>Orthogonal Lines: </a:t>
            </a:r>
          </a:p>
          <a:p>
            <a:endParaRPr lang="en-US" sz="2000" dirty="0"/>
          </a:p>
          <a:p>
            <a:r>
              <a:rPr lang="en-US" sz="2000" dirty="0"/>
              <a:t>Orthogonal Lines are converging depth lines in a perspective drawing. In a one-point perspective drawing, they all move toward a single Vanishing Point.</a:t>
            </a:r>
          </a:p>
        </p:txBody>
      </p:sp>
      <p:sp>
        <p:nvSpPr>
          <p:cNvPr id="3" name="TextBox 2">
            <a:extLst>
              <a:ext uri="{FF2B5EF4-FFF2-40B4-BE49-F238E27FC236}">
                <a16:creationId xmlns:a16="http://schemas.microsoft.com/office/drawing/2014/main" id="{16EF3962-580E-D054-F843-DEAD2A38BA7D}"/>
              </a:ext>
            </a:extLst>
          </p:cNvPr>
          <p:cNvSpPr txBox="1"/>
          <p:nvPr/>
        </p:nvSpPr>
        <p:spPr>
          <a:xfrm>
            <a:off x="10314836" y="312058"/>
            <a:ext cx="1476045" cy="369332"/>
          </a:xfrm>
          <a:prstGeom prst="rect">
            <a:avLst/>
          </a:prstGeom>
          <a:noFill/>
        </p:spPr>
        <p:txBody>
          <a:bodyPr wrap="none" rtlCol="0">
            <a:spAutoFit/>
          </a:bodyPr>
          <a:lstStyle/>
          <a:p>
            <a:r>
              <a:rPr lang="en-US" dirty="0">
                <a:highlight>
                  <a:srgbClr val="C0C0C0"/>
                </a:highlight>
              </a:rPr>
              <a:t>DON’T COPY</a:t>
            </a:r>
            <a:endParaRPr lang="en-CA" dirty="0">
              <a:highlight>
                <a:srgbClr val="C0C0C0"/>
              </a:highlight>
            </a:endParaRPr>
          </a:p>
        </p:txBody>
      </p:sp>
    </p:spTree>
    <p:extLst>
      <p:ext uri="{BB962C8B-B14F-4D97-AF65-F5344CB8AC3E}">
        <p14:creationId xmlns:p14="http://schemas.microsoft.com/office/powerpoint/2010/main" val="1750292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C11D83-23FB-D99D-48E5-E9F8ECD0D9F1}"/>
              </a:ext>
            </a:extLst>
          </p:cNvPr>
          <p:cNvSpPr>
            <a:spLocks noGrp="1"/>
          </p:cNvSpPr>
          <p:nvPr>
            <p:ph type="title"/>
          </p:nvPr>
        </p:nvSpPr>
        <p:spPr>
          <a:xfrm>
            <a:off x="141353" y="301116"/>
            <a:ext cx="1730849" cy="1589814"/>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1600" kern="1200" dirty="0">
                <a:solidFill>
                  <a:srgbClr val="FFFFFF"/>
                </a:solidFill>
                <a:ea typeface="+mj-ea"/>
                <a:cs typeface="+mj-cs"/>
              </a:rPr>
              <a:t>One-Point Perspective, Basic Terms</a:t>
            </a:r>
          </a:p>
        </p:txBody>
      </p:sp>
      <p:pic>
        <p:nvPicPr>
          <p:cNvPr id="7" name="Content Placeholder 6">
            <a:extLst>
              <a:ext uri="{FF2B5EF4-FFF2-40B4-BE49-F238E27FC236}">
                <a16:creationId xmlns:a16="http://schemas.microsoft.com/office/drawing/2014/main" id="{474C7FA2-0D65-C9CB-6037-8AF66763723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701142" y="478637"/>
            <a:ext cx="8089739" cy="6067305"/>
          </a:xfrm>
          <a:prstGeom prst="rect">
            <a:avLst/>
          </a:prstGeom>
        </p:spPr>
      </p:pic>
      <p:sp>
        <p:nvSpPr>
          <p:cNvPr id="8" name="TextBox 7">
            <a:extLst>
              <a:ext uri="{FF2B5EF4-FFF2-40B4-BE49-F238E27FC236}">
                <a16:creationId xmlns:a16="http://schemas.microsoft.com/office/drawing/2014/main" id="{DDF391F8-9DEE-4615-FAFA-B6002F4FB60F}"/>
              </a:ext>
            </a:extLst>
          </p:cNvPr>
          <p:cNvSpPr txBox="1"/>
          <p:nvPr/>
        </p:nvSpPr>
        <p:spPr>
          <a:xfrm>
            <a:off x="406400" y="2192046"/>
            <a:ext cx="3016250" cy="2862322"/>
          </a:xfrm>
          <a:prstGeom prst="rect">
            <a:avLst/>
          </a:prstGeom>
          <a:solidFill>
            <a:schemeClr val="bg1"/>
          </a:solidFill>
        </p:spPr>
        <p:txBody>
          <a:bodyPr wrap="square" rtlCol="0">
            <a:spAutoFit/>
          </a:bodyPr>
          <a:lstStyle/>
          <a:p>
            <a:r>
              <a:rPr lang="en-US" sz="2000" dirty="0"/>
              <a:t>Vanishing Point: The Vanishing Point (V or VP) is the point on the horizon line where orthogonal lines recede into the distance. </a:t>
            </a:r>
          </a:p>
          <a:p>
            <a:endParaRPr lang="en-US" sz="2000" dirty="0"/>
          </a:p>
          <a:p>
            <a:r>
              <a:rPr lang="en-US" sz="2000" dirty="0"/>
              <a:t>In simpler terms, it is the target of our depth lines.</a:t>
            </a:r>
          </a:p>
        </p:txBody>
      </p:sp>
      <p:sp>
        <p:nvSpPr>
          <p:cNvPr id="3" name="TextBox 2">
            <a:extLst>
              <a:ext uri="{FF2B5EF4-FFF2-40B4-BE49-F238E27FC236}">
                <a16:creationId xmlns:a16="http://schemas.microsoft.com/office/drawing/2014/main" id="{C90C4240-8A07-BF89-9C6C-44320E0D2373}"/>
              </a:ext>
            </a:extLst>
          </p:cNvPr>
          <p:cNvSpPr txBox="1"/>
          <p:nvPr/>
        </p:nvSpPr>
        <p:spPr>
          <a:xfrm>
            <a:off x="10314836" y="312058"/>
            <a:ext cx="1476045" cy="369332"/>
          </a:xfrm>
          <a:prstGeom prst="rect">
            <a:avLst/>
          </a:prstGeom>
          <a:noFill/>
        </p:spPr>
        <p:txBody>
          <a:bodyPr wrap="none" rtlCol="0">
            <a:spAutoFit/>
          </a:bodyPr>
          <a:lstStyle/>
          <a:p>
            <a:r>
              <a:rPr lang="en-US" dirty="0">
                <a:highlight>
                  <a:srgbClr val="C0C0C0"/>
                </a:highlight>
              </a:rPr>
              <a:t>DON’T COPY</a:t>
            </a:r>
            <a:endParaRPr lang="en-CA" dirty="0">
              <a:highlight>
                <a:srgbClr val="C0C0C0"/>
              </a:highlight>
            </a:endParaRPr>
          </a:p>
        </p:txBody>
      </p:sp>
    </p:spTree>
    <p:extLst>
      <p:ext uri="{BB962C8B-B14F-4D97-AF65-F5344CB8AC3E}">
        <p14:creationId xmlns:p14="http://schemas.microsoft.com/office/powerpoint/2010/main" val="1610901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C11D83-23FB-D99D-48E5-E9F8ECD0D9F1}"/>
              </a:ext>
            </a:extLst>
          </p:cNvPr>
          <p:cNvSpPr>
            <a:spLocks noGrp="1"/>
          </p:cNvSpPr>
          <p:nvPr>
            <p:ph type="title"/>
          </p:nvPr>
        </p:nvSpPr>
        <p:spPr>
          <a:xfrm>
            <a:off x="141353" y="301116"/>
            <a:ext cx="1730849" cy="1589814"/>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1600" kern="1200" dirty="0">
                <a:solidFill>
                  <a:srgbClr val="FFFFFF"/>
                </a:solidFill>
                <a:ea typeface="+mj-ea"/>
                <a:cs typeface="+mj-cs"/>
              </a:rPr>
              <a:t>One-Point Perspective, Basic Terms</a:t>
            </a:r>
          </a:p>
        </p:txBody>
      </p:sp>
      <p:pic>
        <p:nvPicPr>
          <p:cNvPr id="7" name="Content Placeholder 6">
            <a:extLst>
              <a:ext uri="{FF2B5EF4-FFF2-40B4-BE49-F238E27FC236}">
                <a16:creationId xmlns:a16="http://schemas.microsoft.com/office/drawing/2014/main" id="{474C7FA2-0D65-C9CB-6037-8AF66763723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701142" y="478637"/>
            <a:ext cx="8089739" cy="6067305"/>
          </a:xfrm>
          <a:prstGeom prst="rect">
            <a:avLst/>
          </a:prstGeom>
        </p:spPr>
      </p:pic>
      <p:sp>
        <p:nvSpPr>
          <p:cNvPr id="8" name="TextBox 7">
            <a:extLst>
              <a:ext uri="{FF2B5EF4-FFF2-40B4-BE49-F238E27FC236}">
                <a16:creationId xmlns:a16="http://schemas.microsoft.com/office/drawing/2014/main" id="{DDF391F8-9DEE-4615-FAFA-B6002F4FB60F}"/>
              </a:ext>
            </a:extLst>
          </p:cNvPr>
          <p:cNvSpPr txBox="1"/>
          <p:nvPr/>
        </p:nvSpPr>
        <p:spPr>
          <a:xfrm>
            <a:off x="406400" y="2192046"/>
            <a:ext cx="3016250" cy="3785652"/>
          </a:xfrm>
          <a:prstGeom prst="rect">
            <a:avLst/>
          </a:prstGeom>
          <a:solidFill>
            <a:schemeClr val="bg1"/>
          </a:solidFill>
        </p:spPr>
        <p:txBody>
          <a:bodyPr wrap="square" rtlCol="0">
            <a:spAutoFit/>
          </a:bodyPr>
          <a:lstStyle/>
          <a:p>
            <a:endParaRPr lang="en-US" sz="2000" dirty="0"/>
          </a:p>
          <a:p>
            <a:r>
              <a:rPr lang="en-US" sz="2000" dirty="0"/>
              <a:t>Let’s look at a photograph to see how this works in real life.</a:t>
            </a:r>
          </a:p>
          <a:p>
            <a:endParaRPr lang="en-US" sz="2000" dirty="0"/>
          </a:p>
          <a:p>
            <a:endParaRPr lang="en-US" sz="2000" dirty="0"/>
          </a:p>
          <a:p>
            <a:endParaRPr lang="en-US" sz="2000" dirty="0"/>
          </a:p>
          <a:p>
            <a:endParaRPr lang="en-US" sz="2000" dirty="0"/>
          </a:p>
          <a:p>
            <a:r>
              <a:rPr lang="en-US" sz="2000" dirty="0"/>
              <a:t>Source</a:t>
            </a:r>
          </a:p>
          <a:p>
            <a:r>
              <a:rPr lang="en-US" sz="2000" i="1" dirty="0"/>
              <a:t>https://pixabay.com/photos/road-pavement-road-marking-166543/</a:t>
            </a:r>
          </a:p>
        </p:txBody>
      </p:sp>
      <p:sp>
        <p:nvSpPr>
          <p:cNvPr id="3" name="TextBox 2">
            <a:extLst>
              <a:ext uri="{FF2B5EF4-FFF2-40B4-BE49-F238E27FC236}">
                <a16:creationId xmlns:a16="http://schemas.microsoft.com/office/drawing/2014/main" id="{8E7E4F07-AC7F-A753-28A0-2A1452757942}"/>
              </a:ext>
            </a:extLst>
          </p:cNvPr>
          <p:cNvSpPr txBox="1"/>
          <p:nvPr/>
        </p:nvSpPr>
        <p:spPr>
          <a:xfrm>
            <a:off x="10314836" y="312058"/>
            <a:ext cx="1476045" cy="369332"/>
          </a:xfrm>
          <a:prstGeom prst="rect">
            <a:avLst/>
          </a:prstGeom>
          <a:noFill/>
        </p:spPr>
        <p:txBody>
          <a:bodyPr wrap="none" rtlCol="0">
            <a:spAutoFit/>
          </a:bodyPr>
          <a:lstStyle/>
          <a:p>
            <a:r>
              <a:rPr lang="en-US" dirty="0">
                <a:highlight>
                  <a:srgbClr val="C0C0C0"/>
                </a:highlight>
              </a:rPr>
              <a:t>DON’T COPY</a:t>
            </a:r>
            <a:endParaRPr lang="en-CA" dirty="0">
              <a:highlight>
                <a:srgbClr val="C0C0C0"/>
              </a:highlight>
            </a:endParaRPr>
          </a:p>
        </p:txBody>
      </p:sp>
    </p:spTree>
    <p:extLst>
      <p:ext uri="{BB962C8B-B14F-4D97-AF65-F5344CB8AC3E}">
        <p14:creationId xmlns:p14="http://schemas.microsoft.com/office/powerpoint/2010/main" val="7208467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7317</TotalTime>
  <Words>2012</Words>
  <Application>Microsoft Office PowerPoint</Application>
  <PresentationFormat>Widescreen</PresentationFormat>
  <Paragraphs>272</Paragraphs>
  <Slides>35</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Aptos</vt:lpstr>
      <vt:lpstr>Aptos Display</vt:lpstr>
      <vt:lpstr>Arial</vt:lpstr>
      <vt:lpstr>inherit</vt:lpstr>
      <vt:lpstr>MetSans</vt:lpstr>
      <vt:lpstr>MetSerif</vt:lpstr>
      <vt:lpstr>Open Sans</vt:lpstr>
      <vt:lpstr>Office Theme</vt:lpstr>
      <vt:lpstr>Perspective Basics</vt:lpstr>
      <vt:lpstr>Objectives</vt:lpstr>
      <vt:lpstr>One-Point Perspective, Basic Terms</vt:lpstr>
      <vt:lpstr>One-Point Perspective, Basic Terms</vt:lpstr>
      <vt:lpstr>One-Point Perspective, Basic Terms</vt:lpstr>
      <vt:lpstr>One-Point Perspective, Basic Terms</vt:lpstr>
      <vt:lpstr>One-Point Perspective, Basic Terms</vt:lpstr>
      <vt:lpstr>One-Point Perspective, Basic Terms</vt:lpstr>
      <vt:lpstr>One-Point Perspective, Basic Terms</vt:lpstr>
      <vt:lpstr>One-Point Perspective, Basic Terms</vt:lpstr>
      <vt:lpstr>One-Point Perspective, Basic Terms</vt:lpstr>
      <vt:lpstr>One-Point Perspective, Basic Terms</vt:lpstr>
      <vt:lpstr>One-Point Perspective, Basic Terms</vt:lpstr>
      <vt:lpstr>One-Point Perspective, Basic Terms</vt:lpstr>
      <vt:lpstr>One-Point Perspective, Basic Terms</vt:lpstr>
      <vt:lpstr>Exercise 1: Draw and Label</vt:lpstr>
      <vt:lpstr>Exercise 1: Draw and Label</vt:lpstr>
      <vt:lpstr>Exercise 1: Draw and Label</vt:lpstr>
      <vt:lpstr>Exercise 1: Draw and Label</vt:lpstr>
      <vt:lpstr>Exercise 1: Draw and Label</vt:lpstr>
      <vt:lpstr>Challenges</vt:lpstr>
      <vt:lpstr>Challenge 1: Draw with a Vanishing Point</vt:lpstr>
      <vt:lpstr>Challenge 1: Draw with a Vanishing Point</vt:lpstr>
      <vt:lpstr>Challenge 1: Draw with a Vanishing Point</vt:lpstr>
      <vt:lpstr>Challenge 1: Draw with a Vanishing Point</vt:lpstr>
      <vt:lpstr>Challenge 1: Draw with a Vanishing Point</vt:lpstr>
      <vt:lpstr>Challenge 1: Draw with a Vanishing Point</vt:lpstr>
      <vt:lpstr>Challenge 1: Draw with a Vanishing Point</vt:lpstr>
      <vt:lpstr>Challenge 1: Draw with a Vanishing Point</vt:lpstr>
      <vt:lpstr>Challenge 1: Draw with a Vanishing Point</vt:lpstr>
      <vt:lpstr>Challenge 1: Draw with a Vanishing Point</vt:lpstr>
      <vt:lpstr>Challenge 1: Draw with a Vanishing Point</vt:lpstr>
      <vt:lpstr>Challenge 1: Draw with a Vanishing Point</vt:lpstr>
      <vt:lpstr>Challenge 2: Find the Vanishing Point and then Draw</vt:lpstr>
      <vt:lpstr>Challenge 3: Create an image that begins with a road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 Little</dc:creator>
  <cp:lastModifiedBy>N. Little</cp:lastModifiedBy>
  <cp:revision>4</cp:revision>
  <dcterms:created xsi:type="dcterms:W3CDTF">2024-07-06T12:48:42Z</dcterms:created>
  <dcterms:modified xsi:type="dcterms:W3CDTF">2024-07-11T18:01:47Z</dcterms:modified>
</cp:coreProperties>
</file>